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01" r:id="rId3"/>
    <p:sldId id="275" r:id="rId4"/>
    <p:sldId id="291" r:id="rId5"/>
    <p:sldId id="267" r:id="rId6"/>
    <p:sldId id="281" r:id="rId7"/>
    <p:sldId id="290" r:id="rId8"/>
    <p:sldId id="293" r:id="rId9"/>
    <p:sldId id="268" r:id="rId10"/>
    <p:sldId id="260" r:id="rId11"/>
    <p:sldId id="259" r:id="rId12"/>
    <p:sldId id="265" r:id="rId13"/>
    <p:sldId id="271" r:id="rId14"/>
    <p:sldId id="300" r:id="rId15"/>
    <p:sldId id="296" r:id="rId16"/>
    <p:sldId id="298" r:id="rId17"/>
    <p:sldId id="299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55" autoAdjust="0"/>
  </p:normalViewPr>
  <p:slideViewPr>
    <p:cSldViewPr>
      <p:cViewPr varScale="1">
        <p:scale>
          <a:sx n="80" d="100"/>
          <a:sy n="80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FC1EA-14BA-4D63-AB46-B5183CA4D81C}" type="datetimeFigureOut">
              <a:rPr lang="fr-FR" smtClean="0"/>
              <a:t>11/06/2018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2152A-C6AF-478F-A4BE-5B4FFA5A348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132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8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2C9C-8ECF-4495-9064-A8EEE91E5D27}" type="datetimeFigureOut">
              <a:rPr lang="fr-FR" smtClean="0"/>
              <a:t>11/06/2018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FFE9-FFF9-44FA-A85C-318928D906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462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2C9C-8ECF-4495-9064-A8EEE91E5D27}" type="datetimeFigureOut">
              <a:rPr lang="fr-FR" smtClean="0"/>
              <a:t>11/06/2018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FFE9-FFF9-44FA-A85C-318928D906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192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2C9C-8ECF-4495-9064-A8EEE91E5D27}" type="datetimeFigureOut">
              <a:rPr lang="fr-FR" smtClean="0"/>
              <a:t>11/06/2018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FFE9-FFF9-44FA-A85C-318928D906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516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117854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00150" y="0"/>
            <a:ext cx="37719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4355" y="2057400"/>
            <a:ext cx="1545575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2217" y="2057400"/>
            <a:ext cx="2462022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833" y="3019706"/>
            <a:ext cx="363474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833" y="5381894"/>
            <a:ext cx="363474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4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‹N°›</a:t>
            </a:fld>
            <a:endParaRPr dirty="0"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0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00149" y="2059146"/>
            <a:ext cx="5399772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33" y="2263921"/>
            <a:ext cx="521208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833" y="5381916"/>
            <a:ext cx="521208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2217" y="2059146"/>
            <a:ext cx="2462022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11785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7276" y="1556281"/>
            <a:ext cx="3457574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62" y="1556281"/>
            <a:ext cx="3457331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‹N°›</a:t>
            </a:fld>
            <a:endParaRPr dirty="0"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6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274" y="1554480"/>
            <a:ext cx="3456432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274" y="2378415"/>
            <a:ext cx="3456432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554480"/>
            <a:ext cx="3457575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378415"/>
            <a:ext cx="3457575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‹N°›</a:t>
            </a:fld>
            <a:endParaRPr dirty="0"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9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‹N°›</a:t>
            </a:fld>
            <a:endParaRPr dirty="0"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‹N°›</a:t>
            </a:fld>
            <a:endParaRPr dirty="0"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3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020" y="919616"/>
            <a:ext cx="3116717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6" y="915923"/>
            <a:ext cx="3912734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020" y="3446419"/>
            <a:ext cx="3116717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‹N°›</a:t>
            </a:fld>
            <a:endParaRPr dirty="0"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2C9C-8ECF-4495-9064-A8EEE91E5D27}" type="datetimeFigureOut">
              <a:rPr lang="fr-FR" smtClean="0"/>
              <a:t>11/06/2018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FFE9-FFF9-44FA-A85C-318928D906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5945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021" y="919616"/>
            <a:ext cx="3116717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4970008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021" y="3446397"/>
            <a:ext cx="3116717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‹N°›</a:t>
            </a:fld>
            <a:endParaRPr dirty="0"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8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‹N°›</a:t>
            </a:fld>
            <a:endParaRPr dirty="0"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90523"/>
            <a:ext cx="154305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190523"/>
            <a:ext cx="5800725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‹N°›</a:t>
            </a:fld>
            <a:endParaRPr dirty="0"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7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2C9C-8ECF-4495-9064-A8EEE91E5D27}" type="datetimeFigureOut">
              <a:rPr lang="fr-FR" smtClean="0"/>
              <a:t>11/06/2018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FFE9-FFF9-44FA-A85C-318928D906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898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2C9C-8ECF-4495-9064-A8EEE91E5D27}" type="datetimeFigureOut">
              <a:rPr lang="fr-FR" smtClean="0"/>
              <a:t>11/06/2018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FFE9-FFF9-44FA-A85C-318928D906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552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2C9C-8ECF-4495-9064-A8EEE91E5D27}" type="datetimeFigureOut">
              <a:rPr lang="fr-FR" smtClean="0"/>
              <a:t>11/06/2018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FFE9-FFF9-44FA-A85C-318928D906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194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2C9C-8ECF-4495-9064-A8EEE91E5D27}" type="datetimeFigureOut">
              <a:rPr lang="fr-FR" smtClean="0"/>
              <a:t>11/06/2018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FFE9-FFF9-44FA-A85C-318928D906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132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2C9C-8ECF-4495-9064-A8EEE91E5D27}" type="datetimeFigureOut">
              <a:rPr lang="fr-FR" smtClean="0"/>
              <a:t>11/06/2018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FFE9-FFF9-44FA-A85C-318928D906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75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2C9C-8ECF-4495-9064-A8EEE91E5D27}" type="datetimeFigureOut">
              <a:rPr lang="fr-FR" smtClean="0"/>
              <a:t>11/06/2018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FFE9-FFF9-44FA-A85C-318928D906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087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2C9C-8ECF-4495-9064-A8EEE91E5D27}" type="datetimeFigureOut">
              <a:rPr lang="fr-FR" smtClean="0"/>
              <a:t>11/06/2018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FFE9-FFF9-44FA-A85C-318928D906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28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C2C9C-8ECF-4495-9064-A8EEE91E5D27}" type="datetimeFigureOut">
              <a:rPr lang="fr-FR" smtClean="0"/>
              <a:t>11/06/2018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AFFE9-FFF9-44FA-A85C-318928D9067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104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124712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7008" y="6629400"/>
            <a:ext cx="7936992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7521" y="276087"/>
            <a:ext cx="7028962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520" y="1566001"/>
            <a:ext cx="7028961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3078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‹N°›</a:t>
            </a:fld>
            <a:endParaRPr dirty="0"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337" y="6629400"/>
            <a:ext cx="7504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dirty="0"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8288" y="6629400"/>
            <a:ext cx="685819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dirty="0"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83978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adaptation-fud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833" y="283782"/>
            <a:ext cx="3634740" cy="5565251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       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E</a:t>
            </a:r>
            <a:r>
              <a:rPr lang="en-US" sz="2400" b="1" dirty="0" smtClean="0"/>
              <a:t>volution de l’expertise sur les actions climatiques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AFPCN 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/>
              <a:t>A</a:t>
            </a:r>
            <a:r>
              <a:rPr lang="en-US" sz="2400" b="1" u="sng" dirty="0" smtClean="0"/>
              <a:t>daptation et </a:t>
            </a:r>
            <a:r>
              <a:rPr lang="en-US" sz="2400" b="1" u="sng" dirty="0" err="1" smtClean="0"/>
              <a:t>besoins</a:t>
            </a:r>
            <a:r>
              <a:rPr lang="en-US" sz="2400" b="1" u="sng" dirty="0" smtClean="0"/>
              <a:t> d’expertises</a:t>
            </a:r>
            <a:r>
              <a:rPr lang="en-US" sz="2000" b="1" u="sng" dirty="0" smtClean="0"/>
              <a:t/>
            </a:r>
            <a:br>
              <a:rPr lang="en-US" sz="2000" b="1" u="sng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833" y="2852936"/>
            <a:ext cx="3634740" cy="3016272"/>
          </a:xfrm>
        </p:spPr>
        <p:txBody>
          <a:bodyPr>
            <a:noAutofit/>
          </a:bodyPr>
          <a:lstStyle/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Marc-Antoine MARTIN</a:t>
            </a:r>
          </a:p>
          <a:p>
            <a:pPr algn="ctr"/>
            <a:r>
              <a:rPr lang="en-US" sz="1400" dirty="0" smtClean="0"/>
              <a:t>Administrateur </a:t>
            </a:r>
          </a:p>
          <a:p>
            <a:pPr algn="ctr"/>
            <a:r>
              <a:rPr lang="en-US" sz="1400" dirty="0"/>
              <a:t>d</a:t>
            </a:r>
            <a:r>
              <a:rPr lang="en-US" sz="1400" dirty="0" smtClean="0"/>
              <a:t>u Fonds d’Adaptation  des Nations Unies </a:t>
            </a:r>
          </a:p>
          <a:p>
            <a:pPr algn="ctr"/>
            <a:r>
              <a:rPr lang="en-US" sz="1400" dirty="0" smtClean="0"/>
              <a:t>et de l’ Académie de l’Eau </a:t>
            </a:r>
            <a:endParaRPr lang="en-US" sz="1400" dirty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b="1" dirty="0" smtClean="0"/>
              <a:t>Paris  le 13 juin 2018 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36" y="2049517"/>
            <a:ext cx="4130565" cy="391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10800000" flipV="1">
            <a:off x="-1" y="5918639"/>
            <a:ext cx="9144001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15000"/>
              </a:lnSpc>
              <a:spcAft>
                <a:spcPts val="1000"/>
              </a:spcAft>
            </a:pPr>
            <a:r>
              <a:rPr lang="fr-FR" b="1" dirty="0" smtClean="0">
                <a:solidFill>
                  <a:srgbClr val="92D050"/>
                </a:solidFill>
                <a:latin typeface="Calibri"/>
                <a:ea typeface="Calibri"/>
                <a:cs typeface="Times New Roman"/>
              </a:rPr>
              <a:t>1. Cas projet au Maroc  -  2. Coûts/financements   -  3. Métriques -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dirty="0" smtClean="0">
                <a:solidFill>
                  <a:srgbClr val="92D050"/>
                </a:solidFill>
                <a:latin typeface="Calibri"/>
                <a:ea typeface="Calibri"/>
                <a:cs typeface="Times New Roman"/>
              </a:rPr>
              <a:t>	         4. Liens /Limites  </a:t>
            </a:r>
            <a:r>
              <a:rPr lang="fr-FR" b="1" dirty="0">
                <a:solidFill>
                  <a:srgbClr val="92D050"/>
                </a:solidFill>
                <a:latin typeface="Calibri"/>
                <a:ea typeface="Calibri"/>
                <a:cs typeface="Times New Roman"/>
              </a:rPr>
              <a:t>- </a:t>
            </a:r>
            <a:r>
              <a:rPr lang="fr-FR" b="1" dirty="0" smtClean="0">
                <a:solidFill>
                  <a:srgbClr val="92D050"/>
                </a:solidFill>
                <a:latin typeface="Calibri"/>
                <a:ea typeface="Calibri"/>
                <a:cs typeface="Times New Roman"/>
              </a:rPr>
              <a:t> 5. Adaptation et politiques publiques</a:t>
            </a:r>
            <a:endParaRPr lang="fr-FR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81128"/>
            <a:ext cx="100811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Marc-Antoine\Documents\PROFESSIONNEL\Académie de l'Eau\Administration Académie de l'Eau\Logos AcE\image0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81128"/>
            <a:ext cx="105396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2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4.2. Limites/liens de l’adaptation avec les </a:t>
            </a:r>
            <a:r>
              <a:rPr lang="fr-FR" sz="2400" b="1" dirty="0"/>
              <a:t>pertes et </a:t>
            </a:r>
            <a:r>
              <a:rPr lang="fr-FR" sz="2400" b="1" dirty="0" smtClean="0"/>
              <a:t>préjudices 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13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r>
              <a:rPr lang="fr-FR" sz="2000" dirty="0" smtClean="0"/>
              <a:t>Varsovie COP19 en 2013 , à Bonn COP23 en 2017:  </a:t>
            </a:r>
            <a:r>
              <a:rPr lang="fr-FR" sz="2000" dirty="0"/>
              <a:t>a</a:t>
            </a:r>
            <a:r>
              <a:rPr lang="fr-FR" sz="2000" dirty="0" smtClean="0"/>
              <a:t>daptation </a:t>
            </a:r>
            <a:r>
              <a:rPr lang="fr-FR" sz="2000" dirty="0"/>
              <a:t>ou hors champ d’adaptation  </a:t>
            </a:r>
            <a:r>
              <a:rPr lang="fr-FR" sz="2000" dirty="0" smtClean="0"/>
              <a:t>? </a:t>
            </a:r>
            <a:r>
              <a:rPr lang="fr-FR" sz="2000" b="1" i="1" dirty="0" smtClean="0"/>
              <a:t>WIM</a:t>
            </a:r>
          </a:p>
          <a:p>
            <a:pPr marL="0" indent="0">
              <a:buNone/>
            </a:pPr>
            <a:endParaRPr lang="fr-FR" sz="2000" b="1" dirty="0" smtClean="0"/>
          </a:p>
          <a:p>
            <a:pPr>
              <a:buFontTx/>
              <a:buChar char="-"/>
            </a:pPr>
            <a:r>
              <a:rPr lang="fr-FR" sz="2000" dirty="0"/>
              <a:t>P</a:t>
            </a:r>
            <a:r>
              <a:rPr lang="fr-FR" sz="2000" dirty="0" smtClean="0"/>
              <a:t>hénomènes ou évènements </a:t>
            </a:r>
            <a:r>
              <a:rPr lang="fr-FR" sz="2000" b="1" dirty="0" smtClean="0"/>
              <a:t>extrêmes</a:t>
            </a:r>
            <a:r>
              <a:rPr lang="fr-FR" sz="2000" dirty="0" smtClean="0"/>
              <a:t>  et  à évolution </a:t>
            </a:r>
            <a:r>
              <a:rPr lang="fr-FR" sz="2000" b="1" dirty="0" smtClean="0"/>
              <a:t>lente et irréversible </a:t>
            </a:r>
            <a:r>
              <a:rPr lang="fr-FR" sz="2000" dirty="0" smtClean="0"/>
              <a:t> avec  disparations de territoires et migrations forcées</a:t>
            </a:r>
          </a:p>
          <a:p>
            <a:pPr marL="0" indent="0">
              <a:buNone/>
            </a:pPr>
            <a:endParaRPr lang="fr-FR" sz="2000" dirty="0"/>
          </a:p>
          <a:p>
            <a:pPr>
              <a:buFontTx/>
              <a:buChar char="-"/>
            </a:pPr>
            <a:r>
              <a:rPr lang="fr-FR" sz="2000" b="1" dirty="0" smtClean="0"/>
              <a:t>« Justice climatique » </a:t>
            </a:r>
            <a:r>
              <a:rPr lang="fr-FR" sz="2000" dirty="0" smtClean="0"/>
              <a:t>: difficile d’établir les causalités CC mais  les sociétés civiles  se tournent de plus en plus vers les juges. Jurisprudence en cours de construction.</a:t>
            </a:r>
          </a:p>
          <a:p>
            <a:pPr marL="0" indent="0">
              <a:buNone/>
            </a:pPr>
            <a:r>
              <a:rPr lang="fr-FR" sz="2000" dirty="0" smtClean="0"/>
              <a:t> </a:t>
            </a:r>
          </a:p>
          <a:p>
            <a:pPr>
              <a:buFontTx/>
              <a:buChar char="-"/>
            </a:pPr>
            <a:r>
              <a:rPr lang="fr-FR" sz="2000" b="1" dirty="0" smtClean="0"/>
              <a:t>Pacte mondial de l’Environnement: </a:t>
            </a:r>
            <a:r>
              <a:rPr lang="fr-FR" sz="2000" dirty="0" smtClean="0"/>
              <a:t>inscrire dans le droit la lutte contre CC</a:t>
            </a:r>
          </a:p>
          <a:p>
            <a:pPr>
              <a:buFontTx/>
              <a:buChar char="-"/>
            </a:pPr>
            <a:endParaRPr lang="fr-FR" sz="2000" b="1" dirty="0" smtClean="0"/>
          </a:p>
          <a:p>
            <a:pPr marL="457200" lvl="1" indent="0">
              <a:buNone/>
            </a:pPr>
            <a:endParaRPr lang="fr-FR" sz="2000" b="1" dirty="0"/>
          </a:p>
          <a:p>
            <a:pPr marL="457200" lvl="1" indent="0">
              <a:buNone/>
            </a:pPr>
            <a:r>
              <a:rPr lang="fr-FR" sz="2400" b="1" u="sng" dirty="0" smtClean="0">
                <a:solidFill>
                  <a:srgbClr val="002060"/>
                </a:solidFill>
                <a:latin typeface="+mj-lt"/>
              </a:rPr>
              <a:t>Conclusion: l’adaptation, une question de « justice » pour les PED ? </a:t>
            </a:r>
          </a:p>
        </p:txBody>
      </p:sp>
    </p:spTree>
    <p:extLst>
      <p:ext uri="{BB962C8B-B14F-4D97-AF65-F5344CB8AC3E}">
        <p14:creationId xmlns:p14="http://schemas.microsoft.com/office/powerpoint/2010/main" val="3206624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864096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 smtClean="0"/>
              <a:t>5.1. Adaptation et politiques publiques: cadrages, innovations...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6093296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Cadre global</a:t>
            </a:r>
            <a:r>
              <a:rPr lang="fr-FR" sz="2000" dirty="0" smtClean="0"/>
              <a:t>: Conventions, Protocoles, Accords, Pacte Mondial de l’Environnement, ODD. En France,  loi TEE...</a:t>
            </a:r>
          </a:p>
          <a:p>
            <a:pPr marL="0" indent="0">
              <a:buNone/>
            </a:pPr>
            <a:r>
              <a:rPr lang="fr-FR" sz="2000" dirty="0" smtClean="0"/>
              <a:t> </a:t>
            </a:r>
          </a:p>
          <a:p>
            <a:r>
              <a:rPr lang="fr-FR" sz="2000" b="1" dirty="0" err="1"/>
              <a:t>D</a:t>
            </a:r>
            <a:r>
              <a:rPr lang="fr-FR" sz="2000" dirty="0" err="1" smtClean="0"/>
              <a:t>écarbonner</a:t>
            </a:r>
            <a:r>
              <a:rPr lang="fr-FR" sz="2000" dirty="0" smtClean="0"/>
              <a:t> les économies et gestion raisonnée des ressources naturelles</a:t>
            </a:r>
            <a:r>
              <a:rPr lang="fr-FR" sz="2000" dirty="0"/>
              <a:t>:</a:t>
            </a:r>
            <a:r>
              <a:rPr lang="fr-FR" sz="2000" dirty="0" smtClean="0"/>
              <a:t> </a:t>
            </a:r>
            <a:r>
              <a:rPr lang="fr-FR" sz="2000" dirty="0"/>
              <a:t>énergie, agriculture, eau, transports, bâtis, financier et assurantiel... </a:t>
            </a: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Innovations </a:t>
            </a:r>
            <a:r>
              <a:rPr lang="fr-FR" sz="2000" b="1" dirty="0" smtClean="0"/>
              <a:t>technologiques</a:t>
            </a:r>
            <a:r>
              <a:rPr lang="fr-FR" sz="2000" dirty="0" smtClean="0"/>
              <a:t>, </a:t>
            </a:r>
            <a:r>
              <a:rPr lang="fr-FR" sz="2000" b="1" dirty="0" smtClean="0"/>
              <a:t>solutions basées sur la nature...</a:t>
            </a:r>
            <a:r>
              <a:rPr lang="fr-FR" sz="2000" dirty="0" smtClean="0"/>
              <a:t> 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Innovations </a:t>
            </a:r>
            <a:r>
              <a:rPr lang="fr-FR" sz="2000" b="1" dirty="0" smtClean="0"/>
              <a:t>organisationnelles, institutionnelles </a:t>
            </a:r>
            <a:r>
              <a:rPr lang="fr-FR" sz="2000" dirty="0" smtClean="0"/>
              <a:t>(normes...) et </a:t>
            </a:r>
            <a:r>
              <a:rPr lang="fr-FR" sz="2000" b="1" dirty="0" smtClean="0"/>
              <a:t>financières </a:t>
            </a:r>
            <a:r>
              <a:rPr lang="fr-FR" sz="2000" dirty="0" smtClean="0"/>
              <a:t>(GB...)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b="1" dirty="0"/>
              <a:t>Conditions de l’innovation</a:t>
            </a:r>
            <a:r>
              <a:rPr lang="fr-FR" sz="2000" dirty="0"/>
              <a:t>: cadres législatifs et réglementaires, normalisation avec référentiels et standards par secteur, régulation de l’Etat pour visibilité à M et LT des investisseurs</a:t>
            </a:r>
          </a:p>
          <a:p>
            <a:endParaRPr lang="fr-FR" sz="2000" b="1" u="sng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fr-FR" sz="2000" b="1" u="sng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400" b="1" u="sng" dirty="0" smtClean="0">
                <a:solidFill>
                  <a:srgbClr val="002060"/>
                </a:solidFill>
                <a:latin typeface="+mj-lt"/>
              </a:rPr>
              <a:t>Conclusion: défis des savoirs et liens entre adaptation et innovations </a:t>
            </a:r>
          </a:p>
        </p:txBody>
      </p:sp>
    </p:spTree>
    <p:extLst>
      <p:ext uri="{BB962C8B-B14F-4D97-AF65-F5344CB8AC3E}">
        <p14:creationId xmlns:p14="http://schemas.microsoft.com/office/powerpoint/2010/main" val="3120014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5.2... acceptabilité, mal-adaptation, gouvernance...</a:t>
            </a:r>
            <a:br>
              <a:rPr lang="fr-FR" sz="2400" b="1" dirty="0" smtClean="0"/>
            </a:b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000" b="1" dirty="0" smtClean="0"/>
              <a:t>Acceptabilité sociale</a:t>
            </a:r>
            <a:r>
              <a:rPr lang="fr-FR" sz="2000" dirty="0"/>
              <a:t> </a:t>
            </a:r>
            <a:r>
              <a:rPr lang="fr-FR" sz="2000" dirty="0" smtClean="0"/>
              <a:t>: chercheurs, ingénieurs, élus, administrations, agriculteurs, entrepreneurs, financiers, médias, genre, jeunes, citoyens...        Enjeux de connaissance, pratiques, </a:t>
            </a:r>
            <a:r>
              <a:rPr lang="fr-FR" sz="2000" b="1" dirty="0" smtClean="0"/>
              <a:t>expertise scientifique, économique, sociale</a:t>
            </a:r>
            <a:r>
              <a:rPr lang="fr-FR" sz="2000" dirty="0" smtClean="0"/>
              <a:t> et </a:t>
            </a:r>
            <a:r>
              <a:rPr lang="fr-FR" sz="2000" dirty="0"/>
              <a:t> </a:t>
            </a:r>
            <a:r>
              <a:rPr lang="fr-FR" sz="2000" dirty="0" smtClean="0"/>
              <a:t>       technique,  transparence </a:t>
            </a:r>
            <a:r>
              <a:rPr lang="fr-FR" sz="2000" dirty="0"/>
              <a:t> </a:t>
            </a:r>
            <a:r>
              <a:rPr lang="fr-FR" sz="2000" dirty="0" smtClean="0"/>
              <a:t>et langage,  incertitudes, </a:t>
            </a:r>
            <a:r>
              <a:rPr lang="fr-FR" sz="2000" b="1" dirty="0" smtClean="0"/>
              <a:t>emplois</a:t>
            </a:r>
            <a:r>
              <a:rPr lang="fr-FR" sz="2000" dirty="0" smtClean="0"/>
              <a:t>, éducation, 	information. </a:t>
            </a:r>
          </a:p>
          <a:p>
            <a:endParaRPr lang="fr-FR" sz="2000" dirty="0" smtClean="0"/>
          </a:p>
          <a:p>
            <a:r>
              <a:rPr lang="fr-FR" sz="2000" dirty="0" smtClean="0"/>
              <a:t>Mal-adaptation: </a:t>
            </a:r>
            <a:r>
              <a:rPr lang="fr-FR" sz="2000" b="1" dirty="0" smtClean="0"/>
              <a:t>externalités négatives </a:t>
            </a:r>
            <a:r>
              <a:rPr lang="fr-FR" sz="2000" dirty="0" smtClean="0"/>
              <a:t>et destruction de biens communs 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/>
              <a:t>Rôle des </a:t>
            </a:r>
            <a:r>
              <a:rPr lang="fr-FR" sz="2000" b="1" dirty="0"/>
              <a:t>Initiatives, alliances, plateformes</a:t>
            </a:r>
            <a:r>
              <a:rPr lang="fr-FR" sz="2000" dirty="0"/>
              <a:t>...</a:t>
            </a:r>
          </a:p>
          <a:p>
            <a:endParaRPr lang="fr-FR" sz="2000" dirty="0" smtClean="0"/>
          </a:p>
          <a:p>
            <a:r>
              <a:rPr lang="fr-FR" sz="2000" b="1" dirty="0" smtClean="0"/>
              <a:t>Gouvernance, démocratie </a:t>
            </a:r>
            <a:r>
              <a:rPr lang="fr-FR" sz="2000" dirty="0" smtClean="0"/>
              <a:t>participative, choix de développement: choix méthodologiques/techniques, institutionnels, financiers, politiques, culturels  </a:t>
            </a:r>
          </a:p>
          <a:p>
            <a:endParaRPr lang="fr-FR" sz="2000" dirty="0" smtClean="0"/>
          </a:p>
          <a:p>
            <a:r>
              <a:rPr lang="fr-FR" sz="2000" dirty="0" smtClean="0"/>
              <a:t>Rôle des NU et du </a:t>
            </a:r>
            <a:r>
              <a:rPr lang="fr-FR" sz="2000" b="1" dirty="0" smtClean="0"/>
              <a:t>multilatéralisme/bilatéralisme - </a:t>
            </a:r>
            <a:r>
              <a:rPr lang="fr-FR" sz="2000" dirty="0"/>
              <a:t>Cas de la </a:t>
            </a:r>
            <a:r>
              <a:rPr lang="fr-FR" sz="2000" b="1" dirty="0"/>
              <a:t>Francophonie</a:t>
            </a:r>
          </a:p>
          <a:p>
            <a:endParaRPr lang="fr-FR" sz="2000" b="1" dirty="0" smtClean="0"/>
          </a:p>
          <a:p>
            <a:r>
              <a:rPr lang="fr-FR" sz="2000" dirty="0" smtClean="0"/>
              <a:t>Rôles des </a:t>
            </a:r>
            <a:r>
              <a:rPr lang="fr-FR" sz="2000" b="1" i="1" dirty="0" err="1"/>
              <a:t>t</a:t>
            </a:r>
            <a:r>
              <a:rPr lang="fr-FR" sz="2000" b="1" i="1" dirty="0" err="1" smtClean="0"/>
              <a:t>hink</a:t>
            </a:r>
            <a:r>
              <a:rPr lang="fr-FR" sz="2000" b="1" i="1" dirty="0" smtClean="0"/>
              <a:t> tanks </a:t>
            </a:r>
            <a:r>
              <a:rPr lang="fr-FR" sz="2000" dirty="0" smtClean="0"/>
              <a:t>, Associations et Académies: savoir, communiquer, agir 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600" b="1" u="sng" dirty="0" smtClean="0">
                <a:solidFill>
                  <a:srgbClr val="002060"/>
                </a:solidFill>
              </a:rPr>
              <a:t>Conclusion: besoin d’expertises multi-niveaux pour réfléchir et agir autrement </a:t>
            </a:r>
          </a:p>
          <a:p>
            <a:endParaRPr lang="fr-FR" sz="2600" u="sng" dirty="0" smtClean="0"/>
          </a:p>
          <a:p>
            <a:endParaRPr lang="fr-FR" sz="1800" dirty="0" smtClean="0"/>
          </a:p>
          <a:p>
            <a:endParaRPr lang="fr-FR" sz="1800" dirty="0" smtClean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646442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fr-FR" sz="3100" b="1" dirty="0" smtClean="0"/>
              <a:t>Merci</a:t>
            </a:r>
            <a:r>
              <a:rPr lang="fr-FR" sz="3600" b="1" dirty="0" smtClean="0"/>
              <a:t>       </a:t>
            </a:r>
            <a:br>
              <a:rPr lang="fr-FR" sz="3600" b="1" dirty="0" smtClean="0"/>
            </a:br>
            <a:r>
              <a:rPr lang="fr-FR" sz="3600" b="1" dirty="0"/>
              <a:t/>
            </a:r>
            <a:br>
              <a:rPr lang="fr-FR" sz="3600" b="1" dirty="0"/>
            </a:br>
            <a:r>
              <a:rPr lang="fr-FR" sz="2000" b="1" dirty="0" smtClean="0">
                <a:hlinkClick r:id="rId2"/>
              </a:rPr>
              <a:t>www.adaptation-fud.org</a:t>
            </a:r>
            <a:r>
              <a:rPr lang="fr-FR" sz="2000" b="1" dirty="0" smtClean="0"/>
              <a:t>                                             </a:t>
            </a:r>
            <a:r>
              <a:rPr lang="fr-FR" sz="2000" b="1" i="1" dirty="0" smtClean="0"/>
              <a:t>www.academie-eau.org</a:t>
            </a:r>
            <a:endParaRPr lang="fr-FR" sz="2000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2899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1905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Marc-Antoine\Documents\PROFESSIONNEL\Académie de l'Eau\Administration Académie de l'Eau\Logos AcE\image0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1296144" cy="10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436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fr-FR" sz="2400" dirty="0" smtClean="0"/>
              <a:t>1.1.  Sénégal </a:t>
            </a:r>
            <a:r>
              <a:rPr lang="fr-FR" sz="2400" dirty="0"/>
              <a:t>-  </a:t>
            </a:r>
            <a:r>
              <a:rPr lang="fr-FR" sz="2400" dirty="0" smtClean="0"/>
              <a:t>Adaptation  </a:t>
            </a:r>
            <a:r>
              <a:rPr lang="fr-FR" sz="2400" dirty="0"/>
              <a:t>au CC dans 3 villes  littorales –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Gestion </a:t>
            </a:r>
            <a:r>
              <a:rPr lang="fr-FR" sz="2400" dirty="0"/>
              <a:t>des zones </a:t>
            </a:r>
            <a:r>
              <a:rPr lang="fr-FR" sz="2700" dirty="0"/>
              <a:t>côtières</a:t>
            </a:r>
            <a:r>
              <a:rPr lang="fr-FR" sz="2400" dirty="0"/>
              <a:t>  </a:t>
            </a:r>
            <a:r>
              <a:rPr lang="fr-FR" sz="2400" dirty="0" smtClean="0"/>
              <a:t>–</a:t>
            </a:r>
            <a:br>
              <a:rPr lang="fr-FR" sz="2400" dirty="0" smtClean="0"/>
            </a:br>
            <a:r>
              <a:rPr lang="fr-FR" sz="2400" dirty="0" smtClean="0"/>
              <a:t>CSE  </a:t>
            </a:r>
            <a:r>
              <a:rPr lang="fr-FR" sz="2400" dirty="0"/>
              <a:t>&amp;  ONG, Associations, Direction </a:t>
            </a:r>
            <a:r>
              <a:rPr lang="fr-FR" sz="2400" dirty="0" err="1" smtClean="0"/>
              <a:t>Envt</a:t>
            </a:r>
            <a:r>
              <a:rPr lang="fr-FR" sz="2400" dirty="0" smtClean="0"/>
              <a:t>. </a:t>
            </a: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sz="2900" dirty="0" smtClean="0"/>
              <a:t>Durée: 4,5 </a:t>
            </a:r>
            <a:r>
              <a:rPr lang="fr-FR" sz="2900" dirty="0"/>
              <a:t>ans – </a:t>
            </a:r>
            <a:r>
              <a:rPr lang="fr-FR" sz="2900" dirty="0" smtClean="0"/>
              <a:t>8,6 millions USD (</a:t>
            </a:r>
            <a:r>
              <a:rPr lang="fr-FR" sz="2900" dirty="0" err="1" smtClean="0"/>
              <a:t>fint</a:t>
            </a:r>
            <a:r>
              <a:rPr lang="fr-FR" sz="2900" dirty="0" smtClean="0"/>
              <a:t> FA) </a:t>
            </a:r>
          </a:p>
          <a:p>
            <a:endParaRPr lang="fr-FR" sz="2900" dirty="0" smtClean="0"/>
          </a:p>
          <a:p>
            <a:r>
              <a:rPr lang="fr-FR" sz="2900" dirty="0" smtClean="0"/>
              <a:t>Combattre érosion littorale: digues </a:t>
            </a:r>
          </a:p>
          <a:p>
            <a:pPr marL="0" indent="0">
              <a:buNone/>
            </a:pPr>
            <a:r>
              <a:rPr lang="fr-FR" sz="2900" dirty="0" smtClean="0"/>
              <a:t>(730 m digues /6000 m2 zones urbaines), </a:t>
            </a:r>
          </a:p>
          <a:p>
            <a:pPr marL="0" indent="0">
              <a:buNone/>
            </a:pPr>
            <a:r>
              <a:rPr lang="fr-FR" sz="2900" dirty="0" smtClean="0"/>
              <a:t>brise-lames (1,4 km) ...</a:t>
            </a:r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endParaRPr lang="fr-FR" sz="2000" dirty="0"/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endParaRPr lang="fr-FR" sz="2000" dirty="0"/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endParaRPr lang="fr-FR" sz="2000" dirty="0"/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r>
              <a:rPr lang="fr-FR" sz="2000" dirty="0" smtClean="0"/>
              <a:t>Protéger moyens subsistance en rapport </a:t>
            </a:r>
          </a:p>
          <a:p>
            <a:pPr>
              <a:buFontTx/>
              <a:buChar char="-"/>
            </a:pPr>
            <a:r>
              <a:rPr lang="fr-FR" sz="2000" dirty="0" smtClean="0"/>
              <a:t>avec pêche (100 vendeuses de poissons) , </a:t>
            </a:r>
          </a:p>
          <a:p>
            <a:pPr>
              <a:buFontTx/>
              <a:buChar char="-"/>
            </a:pPr>
            <a:r>
              <a:rPr lang="fr-FR" sz="2000" dirty="0" smtClean="0"/>
              <a:t>riziculture (17ha) et tourisme </a:t>
            </a:r>
          </a:p>
          <a:p>
            <a:pPr>
              <a:buFontTx/>
              <a:buChar char="-"/>
            </a:pPr>
            <a:r>
              <a:rPr lang="fr-FR" sz="2000" dirty="0" smtClean="0"/>
              <a:t>et stimuler les investissements </a:t>
            </a:r>
          </a:p>
          <a:p>
            <a:pPr>
              <a:buFontTx/>
              <a:buChar char="-"/>
            </a:pPr>
            <a:r>
              <a:rPr lang="fr-FR" sz="2000" dirty="0" smtClean="0"/>
              <a:t>dans ces secteurs: docks, digues anti-sel</a:t>
            </a:r>
          </a:p>
          <a:p>
            <a:pPr>
              <a:buFontTx/>
              <a:buChar char="-"/>
            </a:pPr>
            <a:r>
              <a:rPr lang="fr-FR" sz="2000" dirty="0" smtClean="0"/>
              <a:t> (3,3 km),</a:t>
            </a:r>
          </a:p>
          <a:p>
            <a:pPr>
              <a:buFontTx/>
              <a:buChar char="-"/>
            </a:pPr>
            <a:r>
              <a:rPr lang="fr-FR" sz="2000" dirty="0" smtClean="0"/>
              <a:t> canaux...</a:t>
            </a:r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endParaRPr lang="fr-FR" sz="2000" dirty="0"/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636" y="548680"/>
            <a:ext cx="143357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512" y="2078384"/>
            <a:ext cx="2653700" cy="256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4" y="4365104"/>
            <a:ext cx="6084168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602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1.2. Sénégal (suite)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r>
              <a:rPr lang="fr-FR" sz="2000" dirty="0" smtClean="0"/>
              <a:t>Protéger </a:t>
            </a:r>
            <a:r>
              <a:rPr lang="fr-FR" sz="2000" dirty="0"/>
              <a:t>moyens subsistance en rapport </a:t>
            </a:r>
          </a:p>
          <a:p>
            <a:pPr marL="0" indent="0">
              <a:buNone/>
            </a:pPr>
            <a:r>
              <a:rPr lang="fr-FR" sz="2000" dirty="0" smtClean="0"/>
              <a:t>      avec </a:t>
            </a:r>
            <a:r>
              <a:rPr lang="fr-FR" sz="2000" dirty="0"/>
              <a:t>pêche (100 vendeuses de poissons</a:t>
            </a:r>
            <a:r>
              <a:rPr lang="fr-FR" sz="2000" dirty="0" smtClean="0"/>
              <a:t>), riziculture </a:t>
            </a:r>
            <a:r>
              <a:rPr lang="fr-FR" sz="2000" dirty="0"/>
              <a:t>(17ha</a:t>
            </a:r>
            <a:r>
              <a:rPr lang="fr-FR" sz="2000" dirty="0" smtClean="0"/>
              <a:t>)</a:t>
            </a:r>
          </a:p>
          <a:p>
            <a:pPr marL="0" indent="0">
              <a:buNone/>
            </a:pPr>
            <a:r>
              <a:rPr lang="fr-FR" sz="2000" dirty="0" smtClean="0"/>
              <a:t>       et </a:t>
            </a:r>
            <a:r>
              <a:rPr lang="fr-FR" sz="2000" dirty="0"/>
              <a:t>tourisme </a:t>
            </a:r>
          </a:p>
          <a:p>
            <a:pPr marL="0" indent="0">
              <a:buNone/>
            </a:pPr>
            <a:r>
              <a:rPr lang="fr-FR" sz="2000" dirty="0" smtClean="0"/>
              <a:t>       et réaliser des investissements dans </a:t>
            </a:r>
            <a:r>
              <a:rPr lang="fr-FR" sz="2000" dirty="0"/>
              <a:t>ces secteurs</a:t>
            </a:r>
            <a:r>
              <a:rPr lang="fr-FR" sz="2000" dirty="0" smtClean="0"/>
              <a:t>:</a:t>
            </a:r>
          </a:p>
          <a:p>
            <a:pPr marL="0" indent="0">
              <a:buNone/>
            </a:pPr>
            <a:r>
              <a:rPr lang="fr-FR" sz="2000" dirty="0"/>
              <a:t> </a:t>
            </a:r>
            <a:r>
              <a:rPr lang="fr-FR" sz="2000" dirty="0" smtClean="0"/>
              <a:t>      docks</a:t>
            </a:r>
            <a:r>
              <a:rPr lang="fr-FR" sz="2000" dirty="0"/>
              <a:t>, digues </a:t>
            </a:r>
            <a:r>
              <a:rPr lang="fr-FR" sz="2000" dirty="0" smtClean="0"/>
              <a:t>anti-sel  </a:t>
            </a:r>
            <a:r>
              <a:rPr lang="fr-FR" sz="2000" dirty="0"/>
              <a:t>(3,3 km</a:t>
            </a:r>
            <a:r>
              <a:rPr lang="fr-FR" sz="2000" dirty="0" smtClean="0"/>
              <a:t>), </a:t>
            </a:r>
            <a:r>
              <a:rPr lang="fr-FR" sz="2000" dirty="0"/>
              <a:t>canaux</a:t>
            </a:r>
            <a:r>
              <a:rPr lang="fr-FR" sz="2000" dirty="0" smtClean="0"/>
              <a:t>...</a:t>
            </a:r>
          </a:p>
          <a:p>
            <a:pPr marL="0" indent="0">
              <a:buNone/>
            </a:pPr>
            <a:endParaRPr lang="fr-FR" sz="2000" dirty="0"/>
          </a:p>
          <a:p>
            <a:pPr>
              <a:buFontTx/>
              <a:buChar char="-"/>
            </a:pPr>
            <a:r>
              <a:rPr lang="fr-FR" sz="2000" dirty="0" smtClean="0"/>
              <a:t>Aider habitants (12 000 emplois) à comprendre CC et possibilités adapt. et    				    renforcer capacités habitants (émissions radio...) : </a:t>
            </a:r>
          </a:p>
          <a:p>
            <a:pPr marL="0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                                    - pratiques climato-intelligentes (x100 ; 1500 ha), </a:t>
            </a:r>
          </a:p>
          <a:p>
            <a:pPr marL="0" indent="0">
              <a:buNone/>
            </a:pPr>
            <a:r>
              <a:rPr lang="fr-FR" sz="2000" dirty="0"/>
              <a:t>	</a:t>
            </a:r>
            <a:r>
              <a:rPr lang="fr-FR" sz="2000" dirty="0" smtClean="0"/>
              <a:t>                                    - réduire bois de feu,                                                     </a:t>
            </a:r>
          </a:p>
          <a:p>
            <a:pPr marL="0" indent="0">
              <a:buNone/>
            </a:pPr>
            <a:r>
              <a:rPr lang="fr-FR" sz="2000" dirty="0" smtClean="0"/>
              <a:t> 	                                     - politiques et règles de gestion zones côtières...</a:t>
            </a:r>
          </a:p>
          <a:p>
            <a:endParaRPr lang="fr-FR" sz="2000" dirty="0" smtClean="0"/>
          </a:p>
          <a:p>
            <a:endParaRPr lang="fr-FR" sz="20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2304256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6672"/>
            <a:ext cx="2282283" cy="282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34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1"/>
            <a:ext cx="8376950" cy="1493031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fr-FR" sz="2400" b="1" dirty="0" smtClean="0"/>
              <a:t>1.1. </a:t>
            </a:r>
            <a:r>
              <a:rPr lang="fr-FR" sz="2400" b="1" dirty="0" smtClean="0">
                <a:latin typeface="+mn-lt"/>
              </a:rPr>
              <a:t>Maroc</a:t>
            </a:r>
            <a:r>
              <a:rPr lang="fr-FR" sz="2400" b="1" dirty="0" smtClean="0"/>
              <a:t> – </a:t>
            </a:r>
            <a:r>
              <a:rPr lang="fr-FR" sz="2400" b="1" dirty="0" smtClean="0">
                <a:latin typeface="+mn-lt"/>
              </a:rPr>
              <a:t>Adaptation</a:t>
            </a:r>
            <a:r>
              <a:rPr lang="fr-FR" sz="2400" b="1" dirty="0" smtClean="0"/>
              <a:t> au CC dans les zones </a:t>
            </a:r>
            <a:br>
              <a:rPr lang="fr-FR" sz="2400" b="1" dirty="0" smtClean="0"/>
            </a:br>
            <a:r>
              <a:rPr lang="fr-FR" sz="2400" b="1" dirty="0" smtClean="0">
                <a:latin typeface="+mn-lt"/>
              </a:rPr>
              <a:t>oasiennes</a:t>
            </a:r>
            <a:r>
              <a:rPr lang="fr-FR" sz="2400" b="1" dirty="0" smtClean="0"/>
              <a:t> – ADA &amp; ANDZOA. 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58410" y="1412776"/>
            <a:ext cx="6802820" cy="5445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-     Zones oasiennes  dans sud</a:t>
            </a:r>
            <a:r>
              <a:rPr lang="en-US" sz="2000" dirty="0"/>
              <a:t>-</a:t>
            </a:r>
            <a:r>
              <a:rPr lang="en-US" sz="2000" dirty="0" smtClean="0"/>
              <a:t>marocain</a:t>
            </a:r>
          </a:p>
          <a:p>
            <a:pPr marL="0" indent="0">
              <a:buNone/>
            </a:pPr>
            <a:r>
              <a:rPr lang="en-US" sz="2000" dirty="0" smtClean="0"/>
              <a:t>      1.733 </a:t>
            </a:r>
            <a:r>
              <a:rPr lang="en-US" sz="2000" dirty="0"/>
              <a:t>million </a:t>
            </a:r>
            <a:r>
              <a:rPr lang="en-US" sz="2000" dirty="0" smtClean="0"/>
              <a:t>hab.: surpâturage, </a:t>
            </a:r>
          </a:p>
          <a:p>
            <a:pPr marL="0" indent="0">
              <a:buNone/>
            </a:pPr>
            <a:r>
              <a:rPr lang="en-US" sz="2000" dirty="0" smtClean="0"/>
              <a:t>        pompage excessif d’eau…</a:t>
            </a:r>
          </a:p>
          <a:p>
            <a:pPr marL="0" indent="0">
              <a:buNone/>
            </a:pPr>
            <a:endParaRPr lang="fr-FR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Degradations des écosystèmes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Populations forcée à migration saisonnière et dépendance des revenus de l’émigration.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-    Abandon des pratiques adaptées aux oasis et pertes des       services environnementaux. 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-    Défi supplémentaire des CC / rareté eau, désertification, pollutions … Vulnérabilité +++</a:t>
            </a:r>
            <a:endParaRPr lang="fr-FR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July 22, 2012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here</a:t>
            </a:r>
            <a:endParaRPr lang="en-US" dirty="0"/>
          </a:p>
        </p:txBody>
      </p:sp>
      <p:pic>
        <p:nvPicPr>
          <p:cNvPr id="1026" name="Picture 2" descr="C:\Users\Marc-Antoine\Desktop\Captu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90" y="1020324"/>
            <a:ext cx="2037693" cy="255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c-Antoine\Desktop\Capture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812" y="2297332"/>
            <a:ext cx="2207419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2162991" cy="357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58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8BAA00">
                    <a:lumMod val="75000"/>
                  </a:srgbClr>
                </a:solidFill>
              </a:rPr>
              <a:t>July 22, 2012</a:t>
            </a:r>
            <a:endParaRPr lang="fr-FR" dirty="0"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8BAA00">
                    <a:lumMod val="75000"/>
                  </a:srgbClr>
                </a:solidFill>
              </a:rPr>
              <a:t>Footer text here</a:t>
            </a:r>
            <a:endParaRPr lang="fr-FR" dirty="0"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fr-FR" smtClean="0">
                <a:solidFill>
                  <a:srgbClr val="8BAA00">
                    <a:lumMod val="75000"/>
                  </a:srgbClr>
                </a:solidFill>
              </a:rPr>
              <a:pPr/>
              <a:t>3</a:t>
            </a:fld>
            <a:endParaRPr lang="fr-FR" dirty="0">
              <a:solidFill>
                <a:srgbClr val="8BAA00">
                  <a:lumMod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8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0"/>
            <a:ext cx="7787208" cy="83671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fr-FR" sz="2400" b="1" dirty="0" smtClean="0">
                <a:latin typeface="+mn-lt"/>
              </a:rPr>
              <a:t>1.2. Maroc  - projet d’adaptation en zones oasiennes </a:t>
            </a: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sz="1800" dirty="0" smtClean="0"/>
              <a:t>Le projet: 40 000 hab. 2 zones: Gheris intermédiaire et  Maider-  16 000 ha irrigués </a:t>
            </a:r>
          </a:p>
          <a:p>
            <a:pPr marL="457200" lvl="1" indent="0">
              <a:buNone/>
            </a:pPr>
            <a:r>
              <a:rPr lang="fr-FR" sz="1800" dirty="0" smtClean="0"/>
              <a:t>Durée : 4,5 </a:t>
            </a:r>
            <a:r>
              <a:rPr lang="fr-FR" sz="1800" dirty="0"/>
              <a:t>ans – </a:t>
            </a:r>
            <a:r>
              <a:rPr lang="fr-FR" sz="1800" dirty="0" smtClean="0"/>
              <a:t>  9,97 </a:t>
            </a:r>
            <a:r>
              <a:rPr lang="fr-FR" sz="1800" dirty="0"/>
              <a:t>millions </a:t>
            </a:r>
            <a:r>
              <a:rPr lang="fr-FR" sz="1800" dirty="0" smtClean="0"/>
              <a:t>USD (financement FA/dons – 2015)</a:t>
            </a:r>
          </a:p>
          <a:p>
            <a:pPr marL="457200" lvl="1" indent="0">
              <a:buNone/>
            </a:pPr>
            <a:r>
              <a:rPr lang="fr-FR" sz="1800" dirty="0"/>
              <a:t> </a:t>
            </a:r>
            <a:endParaRPr lang="fr-FR" sz="1800" dirty="0" smtClean="0"/>
          </a:p>
          <a:p>
            <a:pPr marL="457200" lvl="1" indent="0">
              <a:buNone/>
            </a:pPr>
            <a:endParaRPr lang="fr-FR" sz="1800" dirty="0"/>
          </a:p>
          <a:p>
            <a:pPr marL="457200" lvl="1" indent="0">
              <a:buNone/>
            </a:pPr>
            <a:r>
              <a:rPr lang="fr-FR" sz="1900" dirty="0" smtClean="0"/>
              <a:t>    </a:t>
            </a:r>
            <a:r>
              <a:rPr lang="fr-FR" sz="1900" dirty="0"/>
              <a:t>	</a:t>
            </a:r>
            <a:r>
              <a:rPr lang="fr-FR" sz="1900" dirty="0" smtClean="0"/>
              <a:t>	</a:t>
            </a:r>
            <a:r>
              <a:rPr lang="fr-FR" sz="2000" dirty="0" smtClean="0"/>
              <a:t>- Améliorer capacités adaptation dans l’eau: </a:t>
            </a:r>
          </a:p>
          <a:p>
            <a:pPr marL="457200" lvl="1" indent="0">
              <a:buNone/>
            </a:pPr>
            <a:r>
              <a:rPr lang="fr-FR" sz="2000" dirty="0"/>
              <a:t> </a:t>
            </a:r>
            <a:r>
              <a:rPr lang="fr-FR" sz="2000" dirty="0" smtClean="0"/>
              <a:t>                         Khettaras, seguias...et pratiques agricoles </a:t>
            </a:r>
          </a:p>
          <a:p>
            <a:pPr marL="457200" lvl="1" indent="0">
              <a:buNone/>
            </a:pPr>
            <a:endParaRPr lang="fr-FR" sz="2000" dirty="0" smtClean="0"/>
          </a:p>
          <a:p>
            <a:pPr lvl="4">
              <a:buFontTx/>
              <a:buChar char="-"/>
            </a:pPr>
            <a:r>
              <a:rPr lang="fr-FR" dirty="0" smtClean="0"/>
              <a:t>Diversifier revenus et améliorer conditions </a:t>
            </a:r>
          </a:p>
          <a:p>
            <a:pPr marL="1828800" lvl="4" indent="0">
              <a:buNone/>
            </a:pPr>
            <a:r>
              <a:rPr lang="fr-FR" dirty="0"/>
              <a:t> </a:t>
            </a:r>
            <a:r>
              <a:rPr lang="fr-FR" dirty="0" smtClean="0"/>
              <a:t>    de vie hab.</a:t>
            </a:r>
          </a:p>
          <a:p>
            <a:pPr marL="1828800" lvl="4" indent="0">
              <a:buNone/>
            </a:pPr>
            <a:endParaRPr lang="fr-FR" dirty="0"/>
          </a:p>
          <a:p>
            <a:pPr lvl="4">
              <a:buFontTx/>
              <a:buChar char="-"/>
            </a:pPr>
            <a:r>
              <a:rPr lang="fr-FR" dirty="0" smtClean="0"/>
              <a:t>Renforcer résilience des écosystèmes</a:t>
            </a:r>
          </a:p>
          <a:p>
            <a:pPr marL="1828800" lvl="4" indent="0">
              <a:buNone/>
            </a:pPr>
            <a:r>
              <a:rPr lang="fr-FR" dirty="0" smtClean="0"/>
              <a:t> </a:t>
            </a:r>
          </a:p>
          <a:p>
            <a:pPr marL="1828800" lvl="4" indent="0">
              <a:buNone/>
            </a:pPr>
            <a:r>
              <a:rPr lang="fr-FR" dirty="0" smtClean="0"/>
              <a:t>- Améliorer sensibilisation via le partage des connaissances</a:t>
            </a:r>
          </a:p>
          <a:p>
            <a:pPr marL="1828800" lvl="4" indent="0">
              <a:buNone/>
            </a:pPr>
            <a:endParaRPr lang="fr-FR" dirty="0" smtClean="0"/>
          </a:p>
          <a:p>
            <a:pPr lvl="4">
              <a:buFontTx/>
              <a:buChar char="-"/>
            </a:pPr>
            <a:r>
              <a:rPr lang="fr-FR" dirty="0" smtClean="0"/>
              <a:t>Consolider les capacités à concevoir et mettre en  œuvre</a:t>
            </a:r>
          </a:p>
          <a:p>
            <a:pPr lvl="4">
              <a:buFontTx/>
              <a:buChar char="-"/>
            </a:pPr>
            <a:endParaRPr lang="fr-FR" dirty="0" smtClean="0"/>
          </a:p>
          <a:p>
            <a:pPr marL="1828800" lvl="4" indent="0">
              <a:buNone/>
            </a:pPr>
            <a:r>
              <a:rPr lang="fr-FR" dirty="0" smtClean="0"/>
              <a:t>- Procurer gains sociaux , </a:t>
            </a:r>
            <a:r>
              <a:rPr lang="fr-FR" dirty="0"/>
              <a:t>é</a:t>
            </a:r>
            <a:r>
              <a:rPr lang="fr-FR" dirty="0" smtClean="0"/>
              <a:t>conomiques et environnementaux  </a:t>
            </a:r>
            <a:endParaRPr lang="fr-FR" dirty="0"/>
          </a:p>
        </p:txBody>
      </p:sp>
      <p:pic>
        <p:nvPicPr>
          <p:cNvPr id="4" name="Picture 2" descr="C:\Users\Marc-Antoine\Desktop\Capture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1920244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arc-Antoine\Desktop\Capture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0" y="1484784"/>
            <a:ext cx="2539273" cy="336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rc-Antoine\Desktop\Capture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7" y="4437112"/>
            <a:ext cx="1887642" cy="222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6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17632" cy="720080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2.1.Quelle évaluation des coûts et financements  d’adaptation  ?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1600" b="1" dirty="0" smtClean="0"/>
          </a:p>
          <a:p>
            <a:pPr marL="0" indent="0">
              <a:buNone/>
            </a:pPr>
            <a:r>
              <a:rPr lang="fr-FR" sz="1800" b="1" dirty="0" smtClean="0"/>
              <a:t>Coûts</a:t>
            </a:r>
            <a:r>
              <a:rPr lang="fr-FR" sz="1800" dirty="0" smtClean="0"/>
              <a:t>  </a:t>
            </a:r>
            <a:r>
              <a:rPr lang="fr-FR" sz="1800" b="1" dirty="0" smtClean="0"/>
              <a:t>d’adaptation</a:t>
            </a:r>
            <a:r>
              <a:rPr lang="fr-FR" sz="1800" dirty="0" smtClean="0"/>
              <a:t> </a:t>
            </a:r>
            <a:r>
              <a:rPr lang="fr-FR" sz="1800" dirty="0"/>
              <a:t>dans PED (</a:t>
            </a:r>
            <a:r>
              <a:rPr lang="fr-FR" sz="1800" dirty="0" smtClean="0"/>
              <a:t>PNUE 2016) </a:t>
            </a:r>
            <a:r>
              <a:rPr lang="fr-FR" sz="1800" b="1" dirty="0"/>
              <a:t>140 à </a:t>
            </a:r>
            <a:r>
              <a:rPr lang="fr-FR" sz="1800" b="1" dirty="0" smtClean="0"/>
              <a:t>300 </a:t>
            </a:r>
            <a:r>
              <a:rPr lang="fr-FR" sz="1800" b="1" dirty="0"/>
              <a:t>M</a:t>
            </a:r>
            <a:r>
              <a:rPr lang="fr-FR" sz="1800" b="1" dirty="0" smtClean="0"/>
              <a:t>rds USD /an </a:t>
            </a:r>
            <a:r>
              <a:rPr lang="fr-FR" sz="1800" b="1" dirty="0"/>
              <a:t>d’ici </a:t>
            </a:r>
            <a:r>
              <a:rPr lang="fr-FR" sz="1800" b="1" dirty="0" smtClean="0"/>
              <a:t>2030, </a:t>
            </a:r>
            <a:r>
              <a:rPr lang="fr-FR" sz="1800" dirty="0"/>
              <a:t>puis 280 à 500/an d’ici </a:t>
            </a:r>
            <a:r>
              <a:rPr lang="fr-FR" sz="1800" dirty="0" smtClean="0"/>
              <a:t>2050</a:t>
            </a:r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sz="1800" b="1" dirty="0" smtClean="0"/>
              <a:t>2016 Financements climat, </a:t>
            </a:r>
            <a:r>
              <a:rPr lang="fr-FR" sz="1800" dirty="0" smtClean="0"/>
              <a:t>publics et privés,  dans monde (PD et PED): 410  Mrds USD; 93 % atténuation et 7 % adaptation (soit 28 Mrds USD). </a:t>
            </a:r>
          </a:p>
          <a:p>
            <a:pPr marL="0" indent="0">
              <a:buNone/>
            </a:pPr>
            <a:r>
              <a:rPr lang="fr-FR" sz="1800" smtClean="0"/>
              <a:t>Rapport de </a:t>
            </a:r>
            <a:r>
              <a:rPr lang="fr-FR" sz="1800" i="1" smtClean="0"/>
              <a:t>Climate</a:t>
            </a:r>
            <a:r>
              <a:rPr lang="fr-FR" sz="1800" i="1" dirty="0" smtClean="0"/>
              <a:t> Policy Initiative  </a:t>
            </a:r>
            <a:r>
              <a:rPr lang="fr-FR" sz="1800" dirty="0" smtClean="0"/>
              <a:t>Octobre 2017/ année 2016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b="1" dirty="0" smtClean="0"/>
              <a:t>Financements :  </a:t>
            </a:r>
            <a:r>
              <a:rPr lang="fr-FR" sz="1800" dirty="0" smtClean="0"/>
              <a:t>OCDE financements climat publics (71 %)  et privés vers PED par PD : 57 Mrds USD (2013-2014) dont 77 %  atténuation,   16 % adaptation, 7 % mixtes </a:t>
            </a:r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COP 15.Copenhague: d’ici à 2020  puis 2025 , 100 Mrds USD/an de financements publics et privés dont 50 % en adaptation</a:t>
            </a:r>
          </a:p>
          <a:p>
            <a:pPr>
              <a:buFontTx/>
              <a:buChar char="-"/>
            </a:pPr>
            <a:r>
              <a:rPr lang="fr-FR" sz="1800" dirty="0" smtClean="0"/>
              <a:t>Financements publics multilatéraux (</a:t>
            </a:r>
            <a:r>
              <a:rPr lang="fr-FR" sz="1800" dirty="0" err="1" smtClean="0"/>
              <a:t>Fpm</a:t>
            </a:r>
            <a:r>
              <a:rPr lang="fr-FR" sz="1800" dirty="0" smtClean="0"/>
              <a:t>)</a:t>
            </a:r>
          </a:p>
          <a:p>
            <a:pPr>
              <a:buFontTx/>
              <a:buChar char="-"/>
            </a:pPr>
            <a:r>
              <a:rPr lang="fr-FR" sz="1800" dirty="0" smtClean="0"/>
              <a:t>Financements publics bilatéraux – France Groupe AFD. 2016 : 3,58 Mrds € </a:t>
            </a:r>
            <a:r>
              <a:rPr lang="fr-FR" sz="1800" dirty="0" err="1" smtClean="0"/>
              <a:t>co</a:t>
            </a:r>
            <a:r>
              <a:rPr lang="fr-FR" sz="1800" dirty="0" smtClean="0"/>
              <a:t>-bénéfices climat subventions et prêts: 2,80 atténuation, 0,606 adaptation et 0,32 budget et actions transversales</a:t>
            </a:r>
          </a:p>
          <a:p>
            <a:pPr marL="0" indent="0">
              <a:buNone/>
            </a:pPr>
            <a:r>
              <a:rPr lang="fr-FR" sz="1800" dirty="0" smtClean="0"/>
              <a:t>       </a:t>
            </a:r>
            <a:r>
              <a:rPr lang="fr-FR" sz="1800" dirty="0" err="1" smtClean="0"/>
              <a:t>Fpm</a:t>
            </a:r>
            <a:r>
              <a:rPr lang="fr-FR" sz="1800" dirty="0" smtClean="0"/>
              <a:t> + </a:t>
            </a:r>
            <a:r>
              <a:rPr lang="fr-FR" sz="1800" dirty="0" err="1" smtClean="0"/>
              <a:t>Fpb</a:t>
            </a:r>
            <a:r>
              <a:rPr lang="fr-FR" sz="1800" dirty="0" smtClean="0"/>
              <a:t> pour adaptation = 25 Mrds USD dont </a:t>
            </a:r>
            <a:r>
              <a:rPr lang="fr-FR" sz="1800" b="1" dirty="0" smtClean="0"/>
              <a:t>22,5 vers PED </a:t>
            </a:r>
            <a:r>
              <a:rPr lang="fr-FR" sz="1800" dirty="0" smtClean="0"/>
              <a:t>(2014), </a:t>
            </a:r>
          </a:p>
          <a:p>
            <a:pPr marL="0" indent="0">
              <a:buNone/>
            </a:pPr>
            <a:r>
              <a:rPr lang="fr-FR" sz="1800" dirty="0" smtClean="0"/>
              <a:t>-     Fonds nationaux et régionaux &amp; privés  (entreprises, fondations, ONG)...« envois de fonds des migrants »  </a:t>
            </a:r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sz="2400" b="1" u="sng" dirty="0" smtClean="0">
                <a:solidFill>
                  <a:schemeClr val="tx2">
                    <a:lumMod val="75000"/>
                  </a:schemeClr>
                </a:solidFill>
              </a:rPr>
              <a:t>Conclusion:  distorsions coûts/financements , besoins d’expertises sur les méthodes d’évaluation,  les externalités    </a:t>
            </a:r>
            <a:endParaRPr lang="fr-FR" sz="2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6" y="3009900"/>
            <a:ext cx="33051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99" y="3100636"/>
            <a:ext cx="475252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19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668" y="205904"/>
            <a:ext cx="9043332" cy="901443"/>
          </a:xfrm>
        </p:spPr>
        <p:txBody>
          <a:bodyPr>
            <a:normAutofit fontScale="90000"/>
          </a:bodyPr>
          <a:lstStyle/>
          <a:p>
            <a:r>
              <a:rPr lang="fr-FR" sz="27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2.2. L’architecture </a:t>
            </a:r>
            <a:r>
              <a:rPr lang="fr-FR" sz="2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mondiale de la finance </a:t>
            </a:r>
            <a:r>
              <a:rPr lang="fr-FR" sz="27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publique climat (WRI)</a:t>
            </a:r>
            <a:br>
              <a:rPr lang="fr-FR" sz="27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33" y="972302"/>
            <a:ext cx="8305967" cy="5142618"/>
          </a:xfrm>
        </p:spPr>
      </p:pic>
    </p:spTree>
    <p:extLst>
      <p:ext uri="{BB962C8B-B14F-4D97-AF65-F5344CB8AC3E}">
        <p14:creationId xmlns:p14="http://schemas.microsoft.com/office/powerpoint/2010/main" val="42843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2.3. Coûts et financements de l’adaptation </a:t>
            </a:r>
            <a:r>
              <a:rPr lang="fr-FR" sz="1800" dirty="0" smtClean="0"/>
              <a:t>(suite/2016) 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62500" lnSpcReduction="20000"/>
          </a:bodyPr>
          <a:lstStyle/>
          <a:p>
            <a:r>
              <a:rPr lang="fr-FR" sz="1900" dirty="0" err="1" smtClean="0"/>
              <a:t>Fint</a:t>
            </a:r>
            <a:r>
              <a:rPr lang="fr-FR" sz="1900" dirty="0" smtClean="0"/>
              <a:t> </a:t>
            </a:r>
            <a:r>
              <a:rPr lang="fr-FR" sz="1900" dirty="0"/>
              <a:t>climat </a:t>
            </a:r>
            <a:r>
              <a:rPr lang="fr-FR" sz="1900" dirty="0" smtClean="0"/>
              <a:t>(public et privé ; PED et </a:t>
            </a:r>
            <a:r>
              <a:rPr lang="fr-FR" sz="1900" dirty="0"/>
              <a:t>PD</a:t>
            </a:r>
            <a:r>
              <a:rPr lang="fr-FR" sz="1900" dirty="0" smtClean="0"/>
              <a:t>):                410 </a:t>
            </a:r>
            <a:r>
              <a:rPr lang="fr-FR" sz="1900" dirty="0"/>
              <a:t>Mrds </a:t>
            </a:r>
            <a:r>
              <a:rPr lang="fr-FR" sz="1900" dirty="0" smtClean="0"/>
              <a:t>$ </a:t>
            </a:r>
            <a:endParaRPr lang="fr-FR" sz="1900" dirty="0"/>
          </a:p>
          <a:p>
            <a:r>
              <a:rPr lang="fr-FR" sz="1900" dirty="0" err="1" smtClean="0"/>
              <a:t>Fint</a:t>
            </a:r>
            <a:r>
              <a:rPr lang="fr-FR" sz="1900" dirty="0" smtClean="0"/>
              <a:t> climat public (PED et PD): </a:t>
            </a:r>
            <a:r>
              <a:rPr lang="fr-FR" sz="1900" dirty="0" err="1" smtClean="0"/>
              <a:t>gvts</a:t>
            </a:r>
            <a:r>
              <a:rPr lang="fr-FR" sz="1900" dirty="0" smtClean="0"/>
              <a:t> et agences, Fonds multilatéraux et </a:t>
            </a:r>
            <a:r>
              <a:rPr lang="fr-FR" sz="1900" dirty="0" err="1" smtClean="0"/>
              <a:t>Insti.fin.dev</a:t>
            </a:r>
            <a:r>
              <a:rPr lang="fr-FR" sz="1900" dirty="0" smtClean="0"/>
              <a:t>: 141 Mrds $ (34 % de </a:t>
            </a:r>
            <a:r>
              <a:rPr lang="fr-FR" sz="1900" dirty="0" err="1" smtClean="0"/>
              <a:t>Fint</a:t>
            </a:r>
            <a:r>
              <a:rPr lang="fr-FR" sz="1900" dirty="0" smtClean="0"/>
              <a:t> climat) </a:t>
            </a:r>
          </a:p>
          <a:p>
            <a:r>
              <a:rPr lang="fr-FR" sz="1900" dirty="0" smtClean="0"/>
              <a:t>Part adaptation des </a:t>
            </a:r>
            <a:r>
              <a:rPr lang="fr-FR" sz="1900" dirty="0" err="1" smtClean="0"/>
              <a:t>Fint</a:t>
            </a:r>
            <a:r>
              <a:rPr lang="fr-FR" sz="1900" dirty="0" smtClean="0"/>
              <a:t> climat public:                    26 Mrds $ (18 % de 141)</a:t>
            </a:r>
          </a:p>
          <a:p>
            <a:r>
              <a:rPr lang="fr-FR" sz="1900" dirty="0" err="1"/>
              <a:t>Fint</a:t>
            </a:r>
            <a:r>
              <a:rPr lang="fr-FR" sz="1900" dirty="0"/>
              <a:t> climat </a:t>
            </a:r>
            <a:r>
              <a:rPr lang="fr-FR" sz="1900" dirty="0" smtClean="0"/>
              <a:t>(public et privé) dans PED:                   221 Mrds $ (54 % de 410)</a:t>
            </a:r>
          </a:p>
          <a:p>
            <a:r>
              <a:rPr lang="fr-FR" sz="1900" dirty="0" err="1" smtClean="0"/>
              <a:t>Fint</a:t>
            </a:r>
            <a:r>
              <a:rPr lang="fr-FR" sz="1900" dirty="0" smtClean="0"/>
              <a:t> climat public dans PED :                                      75 Mrds $ (34 %de 221) </a:t>
            </a:r>
          </a:p>
          <a:p>
            <a:r>
              <a:rPr lang="fr-FR" sz="1900" dirty="0" smtClean="0"/>
              <a:t>Part adaptation des </a:t>
            </a:r>
            <a:r>
              <a:rPr lang="fr-FR" sz="1900" dirty="0" err="1" smtClean="0"/>
              <a:t>Fint</a:t>
            </a:r>
            <a:r>
              <a:rPr lang="fr-FR" sz="1900" dirty="0" smtClean="0"/>
              <a:t> climat public dans PED: 13,5 Mrds $  (18 % de 75)</a:t>
            </a:r>
          </a:p>
          <a:p>
            <a:pPr marL="0" indent="0">
              <a:buNone/>
            </a:pPr>
            <a:endParaRPr lang="fr-FR" sz="1900" dirty="0" smtClean="0"/>
          </a:p>
          <a:p>
            <a:r>
              <a:rPr lang="fr-FR" sz="2900" dirty="0" smtClean="0"/>
              <a:t>Afrique sub-saharienne et Afrique du Nord et Moyen Orient  </a:t>
            </a:r>
          </a:p>
          <a:p>
            <a:pPr lvl="1"/>
            <a:r>
              <a:rPr lang="fr-FR" sz="2900" dirty="0" err="1" smtClean="0"/>
              <a:t>Fint</a:t>
            </a:r>
            <a:r>
              <a:rPr lang="fr-FR" sz="2900" dirty="0" smtClean="0"/>
              <a:t> Climat (public et privé): 82 Mrds $ (20 % de 410) 	</a:t>
            </a:r>
          </a:p>
          <a:p>
            <a:pPr lvl="1"/>
            <a:r>
              <a:rPr lang="fr-FR" sz="2900" i="1" dirty="0" err="1" smtClean="0"/>
              <a:t>Fint</a:t>
            </a:r>
            <a:r>
              <a:rPr lang="fr-FR" sz="2900" i="1" dirty="0" smtClean="0"/>
              <a:t> climat public :                  28 Mrds $ (34% de 82) </a:t>
            </a:r>
          </a:p>
          <a:p>
            <a:pPr marL="457200" lvl="1" indent="0">
              <a:buNone/>
            </a:pPr>
            <a:r>
              <a:rPr lang="fr-FR" sz="2900" i="1" dirty="0" smtClean="0"/>
              <a:t>      dont part adaptation :             5 Mrds $ (18 % de 28)</a:t>
            </a:r>
          </a:p>
          <a:p>
            <a:pPr lvl="1"/>
            <a:endParaRPr lang="fr-FR" sz="2900" i="1" dirty="0" smtClean="0"/>
          </a:p>
          <a:p>
            <a:pPr marL="457200" lvl="1" indent="0">
              <a:buNone/>
            </a:pPr>
            <a:endParaRPr lang="fr-FR" sz="2000" i="1" dirty="0" smtClean="0"/>
          </a:p>
          <a:p>
            <a:pPr marL="0" indent="0">
              <a:buNone/>
            </a:pPr>
            <a:r>
              <a:rPr lang="fr-FR" sz="2900" dirty="0"/>
              <a:t>COP 15.Copenhague. D’ici à 2020  puis 2025 : 100 Mrds USD/an </a:t>
            </a:r>
            <a:r>
              <a:rPr lang="fr-FR" sz="2900" dirty="0" err="1"/>
              <a:t>fints</a:t>
            </a:r>
            <a:r>
              <a:rPr lang="fr-FR" sz="2900" dirty="0"/>
              <a:t> publics et privés dont 50 % </a:t>
            </a:r>
            <a:r>
              <a:rPr lang="fr-FR" sz="2900" dirty="0" smtClean="0"/>
              <a:t>adaptation</a:t>
            </a:r>
          </a:p>
          <a:p>
            <a:pPr marL="0" indent="0">
              <a:buNone/>
            </a:pPr>
            <a:endParaRPr lang="fr-FR" sz="2900" dirty="0"/>
          </a:p>
          <a:p>
            <a:pPr marL="0" indent="0">
              <a:buNone/>
            </a:pPr>
            <a:r>
              <a:rPr lang="fr-FR" sz="2900" dirty="0" err="1" smtClean="0"/>
              <a:t>Fints</a:t>
            </a:r>
            <a:r>
              <a:rPr lang="fr-FR" sz="2900" dirty="0" smtClean="0"/>
              <a:t> </a:t>
            </a:r>
            <a:r>
              <a:rPr lang="fr-FR" sz="2900" dirty="0"/>
              <a:t>publics bilatéraux – France Groupe AFD. 2016 : 3</a:t>
            </a:r>
            <a:r>
              <a:rPr lang="fr-FR" sz="2900" dirty="0" smtClean="0"/>
              <a:t>, 72 </a:t>
            </a:r>
            <a:r>
              <a:rPr lang="fr-FR" sz="2900" dirty="0"/>
              <a:t>Mrds € </a:t>
            </a:r>
            <a:r>
              <a:rPr lang="fr-FR" sz="2900" dirty="0" err="1"/>
              <a:t>co</a:t>
            </a:r>
            <a:r>
              <a:rPr lang="fr-FR" sz="2900" dirty="0"/>
              <a:t>-bénéfices climat </a:t>
            </a:r>
            <a:r>
              <a:rPr lang="fr-FR" sz="2900" dirty="0" smtClean="0"/>
              <a:t>avec</a:t>
            </a:r>
          </a:p>
          <a:p>
            <a:pPr marL="0" indent="0">
              <a:buNone/>
            </a:pPr>
            <a:r>
              <a:rPr lang="fr-FR" sz="2900" dirty="0" smtClean="0"/>
              <a:t>subventions </a:t>
            </a:r>
            <a:r>
              <a:rPr lang="fr-FR" sz="2900" dirty="0"/>
              <a:t>et prêts: </a:t>
            </a:r>
            <a:r>
              <a:rPr lang="fr-FR" sz="2900" dirty="0" smtClean="0"/>
              <a:t>75 % atténuation</a:t>
            </a:r>
            <a:r>
              <a:rPr lang="fr-FR" sz="2900" dirty="0"/>
              <a:t>, </a:t>
            </a:r>
            <a:r>
              <a:rPr lang="fr-FR" sz="2900" dirty="0" smtClean="0"/>
              <a:t>17 % adaptation </a:t>
            </a:r>
            <a:r>
              <a:rPr lang="fr-FR" sz="2900" dirty="0"/>
              <a:t>et </a:t>
            </a:r>
            <a:r>
              <a:rPr lang="fr-FR" sz="2900" dirty="0" smtClean="0"/>
              <a:t>8 %  actions transversales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3600" b="1" u="sng" dirty="0" smtClean="0">
                <a:solidFill>
                  <a:schemeClr val="tx2">
                    <a:lumMod val="75000"/>
                  </a:schemeClr>
                </a:solidFill>
              </a:rPr>
              <a:t>Conclusion coûts/financements de l’adaptation: </a:t>
            </a:r>
          </a:p>
          <a:p>
            <a:pPr marL="0" indent="0">
              <a:buNone/>
            </a:pPr>
            <a:r>
              <a:rPr lang="fr-FR" sz="36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FR" sz="3600" b="1" u="sng" dirty="0" smtClean="0">
                <a:solidFill>
                  <a:schemeClr val="tx2">
                    <a:lumMod val="75000"/>
                  </a:schemeClr>
                </a:solidFill>
              </a:rPr>
              <a:t>incertitudes, transparence,</a:t>
            </a:r>
            <a:r>
              <a:rPr lang="fr-FR" sz="3600" b="1" u="sng" dirty="0">
                <a:solidFill>
                  <a:schemeClr val="tx2">
                    <a:lumMod val="75000"/>
                  </a:schemeClr>
                </a:solidFill>
              </a:rPr>
              <a:t> méthodes </a:t>
            </a:r>
            <a:r>
              <a:rPr lang="fr-FR" sz="3600" b="1" u="sng" dirty="0" smtClean="0">
                <a:solidFill>
                  <a:schemeClr val="tx2">
                    <a:lumMod val="75000"/>
                  </a:schemeClr>
                </a:solidFill>
              </a:rPr>
              <a:t>d’évaluation</a:t>
            </a: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</a:p>
          <a:p>
            <a:pPr marL="0" indent="0">
              <a:buNone/>
            </a:pP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fr-FR" sz="3600" b="1" u="sng" dirty="0" smtClean="0">
                <a:solidFill>
                  <a:schemeClr val="tx2">
                    <a:lumMod val="75000"/>
                  </a:schemeClr>
                </a:solidFill>
              </a:rPr>
              <a:t>distorsions coûts/financements</a:t>
            </a:r>
            <a:endParaRPr lang="fr-FR" sz="2400" u="sng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4939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9252520" cy="634082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 3. Quels critères </a:t>
            </a:r>
            <a:r>
              <a:rPr lang="fr-FR" sz="2400" b="1" dirty="0"/>
              <a:t>et </a:t>
            </a:r>
            <a:r>
              <a:rPr lang="fr-FR" sz="2400" b="1" dirty="0" smtClean="0"/>
              <a:t>indicateurs de l’adaptation? Quelles métriques ? 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 smtClean="0"/>
              <a:t> </a:t>
            </a:r>
          </a:p>
          <a:p>
            <a:pPr>
              <a:buFontTx/>
              <a:buChar char="-"/>
            </a:pPr>
            <a:r>
              <a:rPr lang="fr-FR" sz="1800" b="1" dirty="0" smtClean="0"/>
              <a:t>Données préalables </a:t>
            </a:r>
            <a:r>
              <a:rPr lang="fr-FR" sz="1800" dirty="0" smtClean="0"/>
              <a:t>à la définition des critères  et indicateurs: observatoires (services climatiques) – OMM/UNESCO...CREWS/GCOS/PHI</a:t>
            </a:r>
          </a:p>
          <a:p>
            <a:pPr marL="0" indent="0">
              <a:buNone/>
            </a:pPr>
            <a:endParaRPr lang="fr-FR" sz="1800" dirty="0"/>
          </a:p>
          <a:p>
            <a:pPr>
              <a:buFontTx/>
              <a:buChar char="-"/>
            </a:pPr>
            <a:r>
              <a:rPr lang="fr-FR" sz="1800" b="1" dirty="0" smtClean="0"/>
              <a:t>Indicateurs</a:t>
            </a:r>
            <a:r>
              <a:rPr lang="fr-FR" sz="1800" dirty="0" smtClean="0"/>
              <a:t> : macro: IDH, empreintes écologique, carbone, eau...; micro: </a:t>
            </a:r>
            <a:r>
              <a:rPr lang="fr-FR" sz="1800" dirty="0" err="1" smtClean="0"/>
              <a:t>nbre</a:t>
            </a:r>
            <a:r>
              <a:rPr lang="fr-FR" sz="1800" dirty="0" smtClean="0"/>
              <a:t> pop./ha concernés... Cas </a:t>
            </a:r>
            <a:r>
              <a:rPr lang="fr-FR" sz="1800" dirty="0"/>
              <a:t>de l’eau : disponibilité en eau douce et stress hydrique </a:t>
            </a:r>
            <a:endParaRPr lang="fr-FR" sz="1800" dirty="0" smtClean="0"/>
          </a:p>
          <a:p>
            <a:pPr>
              <a:buFontTx/>
              <a:buChar char="-"/>
            </a:pPr>
            <a:endParaRPr lang="fr-FR" sz="1800" dirty="0"/>
          </a:p>
          <a:p>
            <a:pPr>
              <a:buFontTx/>
              <a:buChar char="-"/>
            </a:pPr>
            <a:r>
              <a:rPr lang="fr-FR" sz="1800" dirty="0" smtClean="0"/>
              <a:t>Global Adaptation Index  (Université Notre Dame US Indiana): la vulnérabilité et le niveau de préparation. Exemple de l’indicateur eau </a:t>
            </a:r>
          </a:p>
          <a:p>
            <a:pPr>
              <a:buFontTx/>
              <a:buChar char="-"/>
            </a:pPr>
            <a:endParaRPr lang="fr-FR" sz="1800" dirty="0" smtClean="0"/>
          </a:p>
          <a:p>
            <a:pPr>
              <a:buFontTx/>
              <a:buChar char="-"/>
            </a:pPr>
            <a:r>
              <a:rPr lang="fr-FR" sz="1800" b="1" dirty="0" smtClean="0"/>
              <a:t>Classifications sectorielles</a:t>
            </a:r>
            <a:r>
              <a:rPr lang="fr-FR" sz="1800" dirty="0" smtClean="0"/>
              <a:t>: </a:t>
            </a:r>
            <a:r>
              <a:rPr lang="fr-FR" sz="1600" dirty="0" smtClean="0"/>
              <a:t>sécurité alimentaire; agri, ressources </a:t>
            </a:r>
            <a:r>
              <a:rPr lang="fr-FR" sz="1600" dirty="0" err="1" smtClean="0"/>
              <a:t>nat</a:t>
            </a:r>
            <a:r>
              <a:rPr lang="fr-FR" sz="1600" dirty="0" smtClean="0"/>
              <a:t>. écosystèmes;  gestion ressources en eau, développement rural, réduction risques de catastrophes, gestion côtière, forêts.... </a:t>
            </a:r>
          </a:p>
          <a:p>
            <a:pPr>
              <a:buFontTx/>
              <a:buChar char="-"/>
            </a:pPr>
            <a:endParaRPr lang="fr-FR" sz="1600" dirty="0"/>
          </a:p>
          <a:p>
            <a:pPr>
              <a:buFontTx/>
              <a:buChar char="-"/>
            </a:pPr>
            <a:r>
              <a:rPr lang="fr-FR" sz="1800" dirty="0" smtClean="0"/>
              <a:t>Besoins d’harmonisation, de professionnalisation, de coordination... </a:t>
            </a:r>
          </a:p>
          <a:p>
            <a:pPr marL="0" indent="0">
              <a:buNone/>
            </a:pPr>
            <a:r>
              <a:rPr lang="fr-FR" sz="1800" dirty="0" smtClean="0"/>
              <a:t> </a:t>
            </a:r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sz="2000" b="1" dirty="0" smtClean="0">
                <a:solidFill>
                  <a:srgbClr val="002060"/>
                </a:solidFill>
              </a:rPr>
              <a:t>          </a:t>
            </a:r>
            <a:r>
              <a:rPr lang="fr-FR" sz="2600" b="1" u="sng" dirty="0" smtClean="0">
                <a:solidFill>
                  <a:srgbClr val="002060"/>
                </a:solidFill>
              </a:rPr>
              <a:t>Conclusion: besoin d’expertise sur le « MRV » en adaptation </a:t>
            </a:r>
          </a:p>
          <a:p>
            <a:pPr lvl="3">
              <a:buFontTx/>
              <a:buChar char="-"/>
            </a:pPr>
            <a:endParaRPr lang="fr-FR" sz="2600" dirty="0" smtClean="0"/>
          </a:p>
          <a:p>
            <a:pPr marL="1371600" lvl="3" indent="0">
              <a:buNone/>
            </a:pPr>
            <a:endParaRPr lang="fr-FR" sz="600" dirty="0" smtClean="0"/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868524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b="1" dirty="0" smtClean="0"/>
              <a:t>4.1. Limites/liens  de l’adaptation </a:t>
            </a:r>
            <a:r>
              <a:rPr lang="fr-FR" sz="2400" b="1" dirty="0"/>
              <a:t>avec le développement </a:t>
            </a:r>
            <a:r>
              <a:rPr lang="fr-FR" sz="2400" b="1" dirty="0" smtClean="0"/>
              <a:t>durable et facteurs non climatiques des changements</a:t>
            </a:r>
            <a:r>
              <a:rPr lang="fr-FR" sz="2400" b="1" dirty="0"/>
              <a:t/>
            </a:r>
            <a:br>
              <a:rPr lang="fr-FR" sz="2400" b="1" dirty="0"/>
            </a:b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Enjeux locaux, nationaux, régionaux et mondiaux de l’adaptation 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Enjeux </a:t>
            </a:r>
            <a:r>
              <a:rPr lang="fr-FR" sz="2000" b="1" dirty="0" smtClean="0"/>
              <a:t>tous secteurs </a:t>
            </a:r>
            <a:r>
              <a:rPr lang="fr-FR" sz="2000" dirty="0" smtClean="0"/>
              <a:t>...y compris bancaire, financier et de la sécurité</a:t>
            </a:r>
          </a:p>
          <a:p>
            <a:pPr marL="0" indent="0">
              <a:buNone/>
            </a:pPr>
            <a:r>
              <a:rPr lang="fr-FR" sz="2000" dirty="0" smtClean="0"/>
              <a:t> </a:t>
            </a:r>
          </a:p>
          <a:p>
            <a:pPr marL="0" indent="0">
              <a:buNone/>
            </a:pPr>
            <a:r>
              <a:rPr lang="fr-FR" sz="2000" b="1" dirty="0" smtClean="0"/>
              <a:t>Enjeux sociétaux</a:t>
            </a:r>
            <a:r>
              <a:rPr lang="fr-FR" sz="2000" dirty="0" smtClean="0"/>
              <a:t>: lutte contre pollutions et CC/SLCP, empreinte écologique, égalité des genres, rôle des femmes, démographie, « justice climatique »... 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/>
              <a:t>Stratégies d’adaptation (PNA, CND...) intégrée aux </a:t>
            </a:r>
            <a:r>
              <a:rPr lang="fr-FR" sz="2000" b="1" dirty="0"/>
              <a:t>stratégies de développement. </a:t>
            </a:r>
            <a:r>
              <a:rPr lang="fr-FR" sz="2000" dirty="0"/>
              <a:t>AFD: stratégie climat-développement 2017-2022.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400" b="1" u="sng" dirty="0" smtClean="0">
                <a:solidFill>
                  <a:srgbClr val="002060"/>
                </a:solidFill>
              </a:rPr>
              <a:t>Conclusion: adaptation, atténuation, actions sans-regret, développement durable, même but...</a:t>
            </a:r>
            <a:endParaRPr lang="fr-FR" sz="24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39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1074</Words>
  <Application>Microsoft Office PowerPoint</Application>
  <PresentationFormat>Affichage à l'écran (4:3)</PresentationFormat>
  <Paragraphs>214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Thème Office</vt:lpstr>
      <vt:lpstr>Ecology 16x9</vt:lpstr>
      <vt:lpstr>              Evolution de l’expertise sur les actions climatiques AFPCN        Adaptation et besoins d’expertises        </vt:lpstr>
      <vt:lpstr>1.1. Maroc – Adaptation au CC dans les zones  oasiennes – ADA &amp; ANDZOA.  </vt:lpstr>
      <vt:lpstr>Présentation PowerPoint</vt:lpstr>
      <vt:lpstr>1.2. Maroc  - projet d’adaptation en zones oasiennes  </vt:lpstr>
      <vt:lpstr>2.1.Quelle évaluation des coûts et financements  d’adaptation  ?</vt:lpstr>
      <vt:lpstr>2.2. L’architecture mondiale de la finance publique climat (WRI) </vt:lpstr>
      <vt:lpstr>2.3. Coûts et financements de l’adaptation (suite/2016) </vt:lpstr>
      <vt:lpstr> 3. Quels critères et indicateurs de l’adaptation? Quelles métriques ? </vt:lpstr>
      <vt:lpstr>4.1. Limites/liens  de l’adaptation avec le développement durable et facteurs non climatiques des changements </vt:lpstr>
      <vt:lpstr>4.2. Limites/liens de l’adaptation avec les pertes et préjudices  </vt:lpstr>
      <vt:lpstr>5.1. Adaptation et politiques publiques: cadrages, innovations...</vt:lpstr>
      <vt:lpstr>5.2... acceptabilité, mal-adaptation, gouvernance... </vt:lpstr>
      <vt:lpstr>Merci         www.adaptation-fud.org                                             www.academie-eau.org</vt:lpstr>
      <vt:lpstr>Présentation PowerPoint</vt:lpstr>
      <vt:lpstr>1.1.  Sénégal -  Adaptation  au CC dans 3 villes  littorales –  Gestion des zones côtières  – CSE  &amp;  ONG, Associations, Direction Envt.  </vt:lpstr>
      <vt:lpstr>1.2. Sénégal (suite)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 marc antoine</dc:creator>
  <cp:lastModifiedBy>martin marc antoine</cp:lastModifiedBy>
  <cp:revision>246</cp:revision>
  <dcterms:created xsi:type="dcterms:W3CDTF">2018-04-01T10:01:11Z</dcterms:created>
  <dcterms:modified xsi:type="dcterms:W3CDTF">2018-06-11T10:09:08Z</dcterms:modified>
</cp:coreProperties>
</file>