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8">
  <p:sldMasterIdLst>
    <p:sldMasterId id="2147483648" r:id="rId2"/>
    <p:sldMasterId id="2147483677" r:id="rId3"/>
    <p:sldMasterId id="2147483694" r:id="rId4"/>
    <p:sldMasterId id="2147483730" r:id="rId5"/>
    <p:sldMasterId id="2147483742" r:id="rId6"/>
  </p:sldMasterIdLst>
  <p:notesMasterIdLst>
    <p:notesMasterId r:id="rId20"/>
  </p:notesMasterIdLst>
  <p:handoutMasterIdLst>
    <p:handoutMasterId r:id="rId21"/>
  </p:handoutMasterIdLst>
  <p:sldIdLst>
    <p:sldId id="390" r:id="rId7"/>
    <p:sldId id="258" r:id="rId8"/>
    <p:sldId id="331" r:id="rId9"/>
    <p:sldId id="364" r:id="rId10"/>
    <p:sldId id="379" r:id="rId11"/>
    <p:sldId id="367" r:id="rId12"/>
    <p:sldId id="391" r:id="rId13"/>
    <p:sldId id="384" r:id="rId14"/>
    <p:sldId id="377" r:id="rId15"/>
    <p:sldId id="382" r:id="rId16"/>
    <p:sldId id="383" r:id="rId17"/>
    <p:sldId id="392" r:id="rId18"/>
    <p:sldId id="386" r:id="rId19"/>
  </p:sldIdLst>
  <p:sldSz cx="12192000" cy="6858000"/>
  <p:notesSz cx="6980238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DC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7" autoAdjust="0"/>
    <p:restoredTop sz="84392" autoAdjust="0"/>
  </p:normalViewPr>
  <p:slideViewPr>
    <p:cSldViewPr snapToGrid="0">
      <p:cViewPr>
        <p:scale>
          <a:sx n="60" d="100"/>
          <a:sy n="60" d="100"/>
        </p:scale>
        <p:origin x="-984" y="-1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010"/>
    </p:cViewPr>
  </p:sorter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8788"/>
          </a:xfrm>
          <a:prstGeom prst="rect">
            <a:avLst/>
          </a:prstGeom>
        </p:spPr>
        <p:txBody>
          <a:bodyPr vert="horz" lIns="92133" tIns="46067" rIns="92133" bIns="46067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3853" y="0"/>
            <a:ext cx="3024770" cy="458788"/>
          </a:xfrm>
          <a:prstGeom prst="rect">
            <a:avLst/>
          </a:prstGeom>
        </p:spPr>
        <p:txBody>
          <a:bodyPr vert="horz" lIns="92133" tIns="46067" rIns="92133" bIns="46067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11/15/2016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3024770" cy="458787"/>
          </a:xfrm>
          <a:prstGeom prst="rect">
            <a:avLst/>
          </a:prstGeom>
        </p:spPr>
        <p:txBody>
          <a:bodyPr vert="horz" lIns="92133" tIns="46067" rIns="92133" bIns="46067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3853" y="8685214"/>
            <a:ext cx="3024770" cy="458787"/>
          </a:xfrm>
          <a:prstGeom prst="rect">
            <a:avLst/>
          </a:prstGeom>
        </p:spPr>
        <p:txBody>
          <a:bodyPr vert="horz" lIns="92133" tIns="46067" rIns="92133" bIns="46067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8788"/>
          </a:xfrm>
          <a:prstGeom prst="rect">
            <a:avLst/>
          </a:prstGeom>
        </p:spPr>
        <p:txBody>
          <a:bodyPr vert="horz" lIns="92133" tIns="46067" rIns="92133" bIns="46067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8788"/>
          </a:xfrm>
          <a:prstGeom prst="rect">
            <a:avLst/>
          </a:prstGeom>
        </p:spPr>
        <p:txBody>
          <a:bodyPr vert="horz" lIns="92133" tIns="46067" rIns="92133" bIns="46067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11/15/2016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7713" y="1143000"/>
            <a:ext cx="5484812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3" tIns="46067" rIns="92133" bIns="46067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400550"/>
            <a:ext cx="5584190" cy="3600450"/>
          </a:xfrm>
          <a:prstGeom prst="rect">
            <a:avLst/>
          </a:prstGeom>
        </p:spPr>
        <p:txBody>
          <a:bodyPr vert="horz" lIns="92133" tIns="46067" rIns="92133" bIns="46067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3024770" cy="458787"/>
          </a:xfrm>
          <a:prstGeom prst="rect">
            <a:avLst/>
          </a:prstGeom>
        </p:spPr>
        <p:txBody>
          <a:bodyPr vert="horz" lIns="92133" tIns="46067" rIns="92133" bIns="46067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685214"/>
            <a:ext cx="3024770" cy="458787"/>
          </a:xfrm>
          <a:prstGeom prst="rect">
            <a:avLst/>
          </a:prstGeom>
        </p:spPr>
        <p:txBody>
          <a:bodyPr vert="horz" lIns="92133" tIns="46067" rIns="92133" bIns="46067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1143000"/>
            <a:ext cx="5484812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596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1143000"/>
            <a:ext cx="5484812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1143000"/>
            <a:ext cx="5484812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47713" y="1143000"/>
            <a:ext cx="5484812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A3FAF4-3ECB-475F-8B3A-935AFC619175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77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47713" y="1143000"/>
            <a:ext cx="5484812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A3FAF4-3ECB-475F-8B3A-935AFC619175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64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791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47713" y="1143000"/>
            <a:ext cx="5484812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A3FAF4-3ECB-475F-8B3A-935AFC619175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17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500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42913" y="685800"/>
            <a:ext cx="6094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A3FAF4-3ECB-475F-8B3A-935AFC619175}" type="slidenum">
              <a:rPr lang="en-US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6754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8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jpe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ffy white clouds in deep blue sky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Closeup of plant shoot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40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 title="Slide Design Pictu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22"/>
            <a:ext cx="2057400" cy="5986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190522"/>
            <a:ext cx="7734300" cy="5986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27" y="2514601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27" y="4777401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3" y="4323832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452956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48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39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4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27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27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3244161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38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787785"/>
            <a:ext cx="779767" cy="365125"/>
          </a:xfrm>
        </p:spPr>
        <p:txBody>
          <a:bodyPr/>
          <a:lstStyle/>
          <a:p>
            <a:fld id="{9CD8D479-8942-46E8-A226-A4E01F7A105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5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44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787785"/>
            <a:ext cx="779767" cy="365125"/>
          </a:xfrm>
        </p:spPr>
        <p:txBody>
          <a:bodyPr/>
          <a:lstStyle/>
          <a:p>
            <a:fld id="{9CD8D479-8942-46E8-A226-A4E01F7A105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2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3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0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27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110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27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8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4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4" y="4983109"/>
            <a:ext cx="779767" cy="365125"/>
          </a:xfrm>
        </p:spPr>
        <p:txBody>
          <a:bodyPr/>
          <a:lstStyle/>
          <a:p>
            <a:fld id="{9CD8D479-8942-46E8-A226-A4E01F7A105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4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27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27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3244161"/>
            <a:ext cx="779767" cy="365125"/>
          </a:xfrm>
        </p:spPr>
        <p:txBody>
          <a:bodyPr/>
          <a:lstStyle/>
          <a:p>
            <a:fld id="{9CD8D479-8942-46E8-A226-A4E01F7A105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958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63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3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27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3244161"/>
            <a:ext cx="779767" cy="365125"/>
          </a:xfrm>
        </p:spPr>
        <p:txBody>
          <a:bodyPr/>
          <a:lstStyle/>
          <a:p>
            <a:fld id="{9CD8D479-8942-46E8-A226-A4E01F7A105C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605211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3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4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4" y="4983109"/>
            <a:ext cx="779767" cy="365125"/>
          </a:xfrm>
        </p:spPr>
        <p:txBody>
          <a:bodyPr/>
          <a:lstStyle/>
          <a:p>
            <a:fld id="{9CD8D479-8942-46E8-A226-A4E01F7A105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3928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63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4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4" y="4983109"/>
            <a:ext cx="779767" cy="365125"/>
          </a:xfrm>
        </p:spPr>
        <p:txBody>
          <a:bodyPr/>
          <a:lstStyle/>
          <a:p>
            <a:fld id="{9CD8D479-8942-46E8-A226-A4E01F7A105C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203906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27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4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4" y="4983109"/>
            <a:ext cx="779767" cy="365125"/>
          </a:xfrm>
        </p:spPr>
        <p:txBody>
          <a:bodyPr/>
          <a:lstStyle/>
          <a:p>
            <a:fld id="{9CD8D479-8942-46E8-A226-A4E01F7A105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9984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0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26" y="627427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27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16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21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915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Wave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Picture 10" descr="Closeup of green plants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63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5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1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8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1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3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4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8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1113-BAF8-405A-8C0D-7580A98690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540B-23AC-4EE0-AF2C-9AFDB27B9B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1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15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1113-BAF8-405A-8C0D-7580A98690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540B-23AC-4EE0-AF2C-9AFDB27B9B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88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1113-BAF8-405A-8C0D-7580A98690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540B-23AC-4EE0-AF2C-9AFDB27B9B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554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1113-BAF8-405A-8C0D-7580A98690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540B-23AC-4EE0-AF2C-9AFDB27B9B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4841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1113-BAF8-405A-8C0D-7580A98690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540B-23AC-4EE0-AF2C-9AFDB27B9B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299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1113-BAF8-405A-8C0D-7580A98690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540B-23AC-4EE0-AF2C-9AFDB27B9B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963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1113-BAF8-405A-8C0D-7580A98690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540B-23AC-4EE0-AF2C-9AFDB27B9B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662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1113-BAF8-405A-8C0D-7580A98690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540B-23AC-4EE0-AF2C-9AFDB27B9B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830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1113-BAF8-405A-8C0D-7580A98690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540B-23AC-4EE0-AF2C-9AFDB27B9B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391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1113-BAF8-405A-8C0D-7580A98690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540B-23AC-4EE0-AF2C-9AFDB27B9B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214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1113-BAF8-405A-8C0D-7580A98690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540B-23AC-4EE0-AF2C-9AFDB27B9B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345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378414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378414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ffy white clouds in deep blue sky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pic>
        <p:nvPicPr>
          <p:cNvPr id="10" name="Picture 9" descr="Closeup of plant shoot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40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 title="Slide Design Pictu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5909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75000"/>
                  </a:srgbClr>
                </a:solidFill>
              </a:rPr>
              <a:pPr/>
              <a:t>‹N°›</a:t>
            </a:fld>
            <a:endParaRPr>
              <a:solidFill>
                <a:srgbClr val="8BAA0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74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21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915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Wave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Picture 10" descr="Closeup of green plants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1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1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15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75000"/>
                  </a:srgbClr>
                </a:solidFill>
              </a:rPr>
              <a:pPr/>
              <a:t>‹N°›</a:t>
            </a:fld>
            <a:endParaRPr>
              <a:solidFill>
                <a:srgbClr val="8BAA0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0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378414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378414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75000"/>
                  </a:srgbClr>
                </a:solidFill>
              </a:rPr>
              <a:pPr/>
              <a:t>‹N°›</a:t>
            </a:fld>
            <a:endParaRPr>
              <a:solidFill>
                <a:srgbClr val="8BAA0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45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75000"/>
                  </a:srgbClr>
                </a:solidFill>
              </a:rPr>
              <a:pPr/>
              <a:t>‹N°›</a:t>
            </a:fld>
            <a:endParaRPr>
              <a:solidFill>
                <a:srgbClr val="8BAA0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8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75000"/>
                  </a:srgbClr>
                </a:solidFill>
              </a:rPr>
              <a:pPr/>
              <a:t>‹N°›</a:t>
            </a:fld>
            <a:endParaRPr>
              <a:solidFill>
                <a:srgbClr val="8BAA0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15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93" y="919616"/>
            <a:ext cx="4155623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701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93" y="3446418"/>
            <a:ext cx="4155623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75000"/>
                  </a:srgbClr>
                </a:solidFill>
              </a:rPr>
              <a:pPr/>
              <a:t>‹N°›</a:t>
            </a:fld>
            <a:endParaRPr>
              <a:solidFill>
                <a:srgbClr val="8BAA0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94" y="919616"/>
            <a:ext cx="4155623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94" y="3446397"/>
            <a:ext cx="4155623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75000"/>
                  </a:srgbClr>
                </a:solidFill>
              </a:rPr>
              <a:pPr/>
              <a:t>‹N°›</a:t>
            </a:fld>
            <a:endParaRPr>
              <a:solidFill>
                <a:srgbClr val="8BAA0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2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75000"/>
                  </a:srgbClr>
                </a:solidFill>
              </a:rPr>
              <a:pPr/>
              <a:t>‹N°›</a:t>
            </a:fld>
            <a:endParaRPr>
              <a:solidFill>
                <a:srgbClr val="8BAA0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22"/>
            <a:ext cx="2057400" cy="5986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190522"/>
            <a:ext cx="7734300" cy="5986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75000"/>
                  </a:srgbClr>
                </a:solidFill>
              </a:rPr>
              <a:pPr/>
              <a:t>‹N°›</a:t>
            </a:fld>
            <a:endParaRPr>
              <a:solidFill>
                <a:srgbClr val="8BAA0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3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93" y="919616"/>
            <a:ext cx="4155623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701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93" y="3446418"/>
            <a:ext cx="4155623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94" y="919616"/>
            <a:ext cx="4155623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94" y="3446397"/>
            <a:ext cx="4155623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8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/>
              <a:pPr/>
              <a:t>‹N°›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115" y="6629400"/>
            <a:ext cx="100066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7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/>
              <a:t>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5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39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27" y="6135830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24" y="787785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2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3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51113-BAF8-405A-8C0D-7580A98690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4540B-23AC-4EE0-AF2C-9AFDB27B9B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6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8BAA00">
                  <a:lumMod val="75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8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>
                <a:solidFill>
                  <a:srgbClr val="8BAA00">
                    <a:lumMod val="75000"/>
                  </a:srgbClr>
                </a:solidFill>
              </a:rPr>
              <a:pPr/>
              <a:t>‹N°›</a:t>
            </a:fld>
            <a:endParaRPr>
              <a:solidFill>
                <a:srgbClr val="8BAA00">
                  <a:lumMod val="75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115" y="6629400"/>
            <a:ext cx="100066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7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299897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137360"/>
            <a:ext cx="4846320" cy="2711669"/>
          </a:xfrm>
        </p:spPr>
        <p:txBody>
          <a:bodyPr>
            <a:noAutofit/>
          </a:bodyPr>
          <a:lstStyle/>
          <a:p>
            <a:r>
              <a:rPr lang="en-US" sz="2400" dirty="0" smtClean="0"/>
              <a:t>    </a:t>
            </a:r>
            <a:r>
              <a:rPr lang="en-US" sz="2400" dirty="0" err="1" smtClean="0"/>
              <a:t>Sécheresses</a:t>
            </a:r>
            <a:r>
              <a:rPr lang="en-US" sz="2400" dirty="0" smtClean="0"/>
              <a:t> et </a:t>
            </a:r>
            <a:r>
              <a:rPr lang="en-US" sz="2400" dirty="0" err="1" smtClean="0"/>
              <a:t>désertification</a:t>
            </a:r>
            <a:r>
              <a:rPr lang="en-US" sz="2400" dirty="0" smtClean="0"/>
              <a:t>:   </a:t>
            </a:r>
            <a:r>
              <a:rPr lang="en-US" sz="2400" dirty="0" err="1" smtClean="0"/>
              <a:t>quelles</a:t>
            </a:r>
            <a:r>
              <a:rPr lang="en-US" sz="2400" dirty="0" smtClean="0"/>
              <a:t> </a:t>
            </a:r>
            <a:r>
              <a:rPr lang="en-US" sz="2400" dirty="0" err="1" smtClean="0"/>
              <a:t>mesures</a:t>
            </a:r>
            <a:r>
              <a:rPr lang="en-US" sz="2400" dirty="0" smtClean="0"/>
              <a:t> </a:t>
            </a:r>
            <a:r>
              <a:rPr lang="en-US" sz="2400" dirty="0" err="1" smtClean="0"/>
              <a:t>d’atténuation</a:t>
            </a:r>
            <a:r>
              <a:rPr lang="en-US" sz="2400" dirty="0" smtClean="0"/>
              <a:t> et </a:t>
            </a:r>
            <a:r>
              <a:rPr lang="en-US" sz="2400" dirty="0" err="1" smtClean="0"/>
              <a:t>d’adaptation</a:t>
            </a:r>
            <a:r>
              <a:rPr lang="en-US" sz="2400" dirty="0" smtClean="0"/>
              <a:t> ?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	  </a:t>
            </a:r>
            <a:r>
              <a:rPr lang="en-US" sz="2400" dirty="0"/>
              <a:t> </a:t>
            </a:r>
            <a:r>
              <a:rPr lang="en-US" sz="2400" dirty="0" smtClean="0"/>
              <a:t>    Point de </a:t>
            </a:r>
            <a:r>
              <a:rPr lang="en-US" sz="2400" dirty="0" err="1" smtClean="0"/>
              <a:t>vue</a:t>
            </a:r>
            <a:r>
              <a:rPr lang="en-US" sz="2400" dirty="0" smtClean="0"/>
              <a:t> </a:t>
            </a:r>
            <a:r>
              <a:rPr lang="en-US" sz="2400" dirty="0"/>
              <a:t> </a:t>
            </a:r>
            <a:r>
              <a:rPr lang="en-US" sz="2400" dirty="0" smtClean="0"/>
              <a:t>du</a:t>
            </a:r>
            <a:br>
              <a:rPr lang="en-US" sz="2400" dirty="0" smtClean="0"/>
            </a:br>
            <a:r>
              <a:rPr lang="en-US" sz="2400" dirty="0" smtClean="0"/>
              <a:t>d          FONDS </a:t>
            </a:r>
            <a:r>
              <a:rPr lang="en-US" sz="2400" dirty="0"/>
              <a:t>D</a:t>
            </a:r>
            <a:r>
              <a:rPr lang="en-US" sz="2400" dirty="0" smtClean="0"/>
              <a:t>’ADAPTATION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4193628"/>
            <a:ext cx="4846320" cy="1675579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>Marc-Antoine Martin</a:t>
            </a:r>
          </a:p>
          <a:p>
            <a:pPr algn="ctr"/>
            <a:r>
              <a:rPr lang="en-US" sz="2000" dirty="0" err="1" smtClean="0"/>
              <a:t>Académie</a:t>
            </a:r>
            <a:r>
              <a:rPr lang="en-US" sz="2000" dirty="0" smtClean="0"/>
              <a:t> de </a:t>
            </a:r>
            <a:r>
              <a:rPr lang="en-US" sz="2000" dirty="0" err="1" smtClean="0"/>
              <a:t>l’Eau</a:t>
            </a:r>
            <a:r>
              <a:rPr lang="en-US" sz="2000" dirty="0" smtClean="0"/>
              <a:t> – </a:t>
            </a:r>
            <a:r>
              <a:rPr lang="en-US" sz="2000" dirty="0" err="1" smtClean="0"/>
              <a:t>Fonds</a:t>
            </a:r>
            <a:r>
              <a:rPr lang="en-US" sz="2000" dirty="0" smtClean="0"/>
              <a:t> </a:t>
            </a:r>
            <a:r>
              <a:rPr lang="en-US" sz="2000" dirty="0" err="1" smtClean="0"/>
              <a:t>d’Adaptation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6" name="Image 5" descr="IMAG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2677" y="-141889"/>
            <a:ext cx="4713891" cy="263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77" y="316910"/>
            <a:ext cx="1142672" cy="100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651" y="4852270"/>
            <a:ext cx="1766787" cy="1194347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580" y="2049517"/>
            <a:ext cx="5507420" cy="391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rot="10800000" flipV="1">
            <a:off x="425668" y="6088936"/>
            <a:ext cx="11766331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r-FR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Background and </a:t>
            </a:r>
            <a:r>
              <a:rPr lang="fr-FR" sz="24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History</a:t>
            </a:r>
            <a:r>
              <a:rPr lang="fr-FR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</a:t>
            </a:r>
            <a:r>
              <a:rPr lang="fr-F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  2. </a:t>
            </a:r>
            <a:r>
              <a:rPr lang="fr-FR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Key Points  </a:t>
            </a:r>
            <a:r>
              <a:rPr lang="fr-F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</a:t>
            </a:r>
            <a:r>
              <a:rPr lang="fr-FR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3</a:t>
            </a:r>
            <a:r>
              <a:rPr lang="fr-F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</a:t>
            </a:r>
            <a:r>
              <a:rPr lang="fr-FR" sz="24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Strategy</a:t>
            </a:r>
            <a:r>
              <a:rPr lang="fr-FR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</a:t>
            </a:r>
            <a:r>
              <a:rPr lang="fr-F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</a:t>
            </a:r>
            <a:r>
              <a:rPr lang="fr-FR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</a:t>
            </a:r>
            <a:r>
              <a:rPr lang="fr-F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4. </a:t>
            </a:r>
            <a:r>
              <a:rPr lang="fr-FR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 </a:t>
            </a:r>
            <a:r>
              <a:rPr lang="fr-FR" sz="24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Concrete</a:t>
            </a:r>
            <a:r>
              <a:rPr lang="fr-FR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fr-FR" sz="24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Example</a:t>
            </a:r>
            <a:endParaRPr lang="fr-FR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2" descr="C:\Users\Marc-Antoine\Desktop\Capture 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77" y="3173760"/>
            <a:ext cx="871044" cy="89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104" y="3111050"/>
            <a:ext cx="837278" cy="89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17" y="316909"/>
            <a:ext cx="1343258" cy="88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Marc-Antoine\Desktop\Logo PF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491" y="5086189"/>
            <a:ext cx="1006858" cy="72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arc-Antoine\Desktop\Logo UISF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009" y="5040987"/>
            <a:ext cx="823255" cy="7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63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131" y="624110"/>
            <a:ext cx="10101496" cy="1280890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4.1. </a:t>
            </a:r>
            <a:r>
              <a:rPr lang="fr-FR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Climate</a:t>
            </a:r>
            <a:r>
              <a:rPr lang="fr-F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change </a:t>
            </a:r>
            <a:r>
              <a:rPr lang="fr-FR" sz="3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adaptation </a:t>
            </a:r>
            <a:r>
              <a:rPr lang="fr-FR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projec</a:t>
            </a:r>
            <a:r>
              <a:rPr lang="fr-FR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fr-FR" sz="3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r-F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fr-FR" sz="3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oasis zones </a:t>
            </a:r>
            <a:r>
              <a:rPr lang="fr-FR" sz="3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fr-FR" sz="1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</a:t>
            </a:r>
            <a:r>
              <a:rPr lang="fr-FR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Agriculture –    MUS$ 9,98    </a:t>
            </a:r>
            <a:r>
              <a:rPr lang="fr-FR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fr-FR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fr-FR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1214" y="3011214"/>
            <a:ext cx="9070426" cy="38467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Oasis </a:t>
            </a:r>
            <a:r>
              <a:rPr lang="en-US" sz="2400" b="1" dirty="0"/>
              <a:t>zone in southern Morocco </a:t>
            </a:r>
            <a:r>
              <a:rPr lang="en-US" sz="2400" b="1" dirty="0" smtClean="0"/>
              <a:t>1.733 </a:t>
            </a:r>
            <a:r>
              <a:rPr lang="en-US" sz="2400" b="1" dirty="0"/>
              <a:t>million </a:t>
            </a:r>
            <a:r>
              <a:rPr lang="en-US" sz="2400" b="1" dirty="0" smtClean="0"/>
              <a:t>inhabitants: overgrazing</a:t>
            </a:r>
            <a:r>
              <a:rPr lang="en-US" sz="2400" b="1" dirty="0"/>
              <a:t>, excessive water pumping, </a:t>
            </a:r>
            <a:r>
              <a:rPr lang="en-US" sz="2400" b="1" dirty="0" smtClean="0"/>
              <a:t>etc.</a:t>
            </a:r>
            <a:endParaRPr lang="fr-FR" sz="2400" b="1" dirty="0" smtClean="0"/>
          </a:p>
          <a:p>
            <a:pPr marL="0" indent="0">
              <a:buNone/>
            </a:pPr>
            <a:r>
              <a:rPr lang="en-US" sz="2400" b="1" dirty="0"/>
              <a:t>D</a:t>
            </a:r>
            <a:r>
              <a:rPr lang="en-US" sz="2400" b="1" dirty="0" smtClean="0"/>
              <a:t>egrading ecosystem - Populations forced to seasonal migration and dependence on the income from migrating.</a:t>
            </a:r>
          </a:p>
          <a:p>
            <a:pPr marL="0" indent="0">
              <a:buNone/>
            </a:pPr>
            <a:r>
              <a:rPr lang="en-US" sz="2400" b="1" dirty="0" smtClean="0"/>
              <a:t> Abandonment of practices adapted for the oasis zone, and loss of environmental services. </a:t>
            </a:r>
          </a:p>
          <a:p>
            <a:pPr marL="0" indent="0">
              <a:buNone/>
            </a:pPr>
            <a:r>
              <a:rPr lang="en-US" sz="2400" b="1" dirty="0" smtClean="0"/>
              <a:t>Additional challenge of CC with greater constraints (water scarcity, extreme weather events).</a:t>
            </a:r>
            <a:endParaRPr lang="fr-FR" sz="2400" b="1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pic>
        <p:nvPicPr>
          <p:cNvPr id="1026" name="Picture 2" descr="C:\Users\Marc-Antoine\Desktop\Capture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317" y="173420"/>
            <a:ext cx="3631324" cy="286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18" y="2297331"/>
            <a:ext cx="2883988" cy="416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73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4782" y="0"/>
            <a:ext cx="7029120" cy="122856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4.2. </a:t>
            </a:r>
            <a:r>
              <a:rPr lang="fr-FR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Climate</a:t>
            </a: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change </a:t>
            </a: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adaptation </a:t>
            </a:r>
            <a:r>
              <a:rPr lang="fr-FR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oasis </a:t>
            </a: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zones </a:t>
            </a:r>
            <a:r>
              <a:rPr lang="fr-FR" sz="31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fr-FR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</a:t>
            </a:r>
            <a:r>
              <a:rPr lang="fr-FR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</a:t>
            </a:r>
            <a:r>
              <a:rPr lang="fr-FR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9,98 –  IE: ADA –  4,5 </a:t>
            </a:r>
            <a:r>
              <a:rPr lang="fr-FR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</a:t>
            </a:r>
            <a:r>
              <a:rPr lang="fr-FR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br>
              <a:rPr lang="fr-FR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04 .10.15</a:t>
            </a:r>
            <a:endParaRPr lang="fr-FR" sz="20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24781" y="1355834"/>
            <a:ext cx="9667219" cy="5502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I</a:t>
            </a:r>
            <a:r>
              <a:rPr lang="en-US" sz="2400" b="1" dirty="0" smtClean="0"/>
              <a:t>mprove adaptability </a:t>
            </a:r>
            <a:r>
              <a:rPr lang="en-US" sz="2400" b="1" dirty="0"/>
              <a:t>of </a:t>
            </a:r>
            <a:r>
              <a:rPr lang="en-US" sz="2400" b="1" dirty="0" smtClean="0"/>
              <a:t>populations/CC -</a:t>
            </a:r>
            <a:r>
              <a:rPr lang="fr-FR" sz="2400" b="1" dirty="0" smtClean="0"/>
              <a:t>Objectives:</a:t>
            </a:r>
          </a:p>
          <a:p>
            <a:pPr lvl="0"/>
            <a:r>
              <a:rPr lang="en-US" sz="2400" b="1" dirty="0" smtClean="0"/>
              <a:t>Improve adaptive </a:t>
            </a:r>
            <a:r>
              <a:rPr lang="en-US" sz="2400" b="1" dirty="0"/>
              <a:t>capacities of </a:t>
            </a:r>
            <a:r>
              <a:rPr lang="en-US" sz="2400" b="1" dirty="0" smtClean="0"/>
              <a:t>water sector: </a:t>
            </a:r>
            <a:r>
              <a:rPr lang="en-US" sz="2000" b="1" dirty="0" smtClean="0"/>
              <a:t> </a:t>
            </a:r>
            <a:r>
              <a:rPr lang="en-US" b="1" dirty="0" smtClean="0"/>
              <a:t>(US$ 4 279 400): </a:t>
            </a:r>
            <a:r>
              <a:rPr lang="en-US" sz="1400" b="1" dirty="0" err="1" smtClean="0"/>
              <a:t>uptstream</a:t>
            </a:r>
            <a:r>
              <a:rPr lang="en-US" sz="1400" b="1" dirty="0" smtClean="0"/>
              <a:t> dams to fill aquifers, </a:t>
            </a:r>
            <a:r>
              <a:rPr lang="en-US" sz="1400" b="1" dirty="0" err="1" smtClean="0"/>
              <a:t>Kettarah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seguias</a:t>
            </a:r>
            <a:r>
              <a:rPr lang="en-US" sz="1400" b="1" dirty="0" smtClean="0"/>
              <a:t>…</a:t>
            </a:r>
            <a:endParaRPr lang="fr-FR" sz="1400" b="1" dirty="0"/>
          </a:p>
          <a:p>
            <a:pPr lvl="0"/>
            <a:r>
              <a:rPr lang="en-US" sz="2400" b="1" dirty="0"/>
              <a:t>Diversify income sources and improve living conditions </a:t>
            </a:r>
            <a:r>
              <a:rPr lang="en-US" sz="2400" b="1" dirty="0" smtClean="0"/>
              <a:t>of populations </a:t>
            </a:r>
            <a:r>
              <a:rPr lang="en-US" sz="2400" b="1" dirty="0"/>
              <a:t>vulnerable to </a:t>
            </a:r>
            <a:r>
              <a:rPr lang="en-US" sz="2400" b="1" dirty="0" smtClean="0"/>
              <a:t>CC </a:t>
            </a:r>
            <a:r>
              <a:rPr lang="en-US" sz="2400" b="1" dirty="0"/>
              <a:t>in the targeted </a:t>
            </a:r>
            <a:r>
              <a:rPr lang="en-US" sz="2400" b="1" dirty="0" smtClean="0"/>
              <a:t>areas </a:t>
            </a:r>
            <a:r>
              <a:rPr lang="en-US" sz="1600" b="1" dirty="0" smtClean="0"/>
              <a:t>(US$ 1 729 400), </a:t>
            </a:r>
            <a:r>
              <a:rPr lang="en-US" sz="1400" b="1" dirty="0" err="1" smtClean="0"/>
              <a:t>argan</a:t>
            </a:r>
            <a:r>
              <a:rPr lang="en-US" sz="1400" b="1" dirty="0" smtClean="0"/>
              <a:t>, cumin (geographical indications), selected dates ,weaving, tourism…</a:t>
            </a:r>
            <a:endParaRPr lang="fr-FR" sz="1400" b="1" dirty="0"/>
          </a:p>
          <a:p>
            <a:pPr lvl="0"/>
            <a:r>
              <a:rPr lang="en-US" sz="2400" b="1" dirty="0" smtClean="0"/>
              <a:t>Improve ecosystem’s resilience in response to CC and variability  </a:t>
            </a:r>
            <a:r>
              <a:rPr lang="en-US" b="1" dirty="0" smtClean="0"/>
              <a:t>(US$ 1 010 600):</a:t>
            </a:r>
            <a:r>
              <a:rPr lang="en-US" sz="1400" b="1" dirty="0" smtClean="0"/>
              <a:t>ecological agriculture, mud buildings (vs concrete), oasis territorial approach…</a:t>
            </a:r>
            <a:endParaRPr lang="fr-FR" b="1" dirty="0" smtClean="0"/>
          </a:p>
          <a:p>
            <a:pPr lvl="0"/>
            <a:r>
              <a:rPr lang="en-US" sz="2400" b="1" dirty="0" smtClean="0"/>
              <a:t>Improve awareness </a:t>
            </a:r>
            <a:r>
              <a:rPr lang="en-US" sz="2400" b="1" dirty="0"/>
              <a:t>of all stakeholders </a:t>
            </a:r>
            <a:r>
              <a:rPr lang="en-US" sz="2400" b="1" dirty="0" smtClean="0"/>
              <a:t>through </a:t>
            </a:r>
            <a:r>
              <a:rPr lang="en-US" sz="2400" b="1" dirty="0"/>
              <a:t>management and sharing of </a:t>
            </a:r>
            <a:r>
              <a:rPr lang="en-US" sz="2400" b="1" dirty="0" smtClean="0"/>
              <a:t>knowledge </a:t>
            </a:r>
            <a:r>
              <a:rPr lang="en-US" b="1" dirty="0" smtClean="0"/>
              <a:t>(US$ 366 500); </a:t>
            </a:r>
            <a:r>
              <a:rPr lang="en-US" sz="1400" b="1" dirty="0" smtClean="0"/>
              <a:t>associations, cooperatives, local communities, Universities, research centers,…women, young </a:t>
            </a:r>
          </a:p>
          <a:p>
            <a:pPr lvl="0"/>
            <a:r>
              <a:rPr lang="en-US" sz="2400" b="1" dirty="0" smtClean="0"/>
              <a:t>Strengthen capacities </a:t>
            </a:r>
            <a:r>
              <a:rPr lang="en-US" sz="2400" b="1" dirty="0"/>
              <a:t>of participants in </a:t>
            </a:r>
            <a:r>
              <a:rPr lang="en-US" sz="2400" b="1" dirty="0" smtClean="0"/>
              <a:t>design </a:t>
            </a:r>
            <a:r>
              <a:rPr lang="en-US" sz="2400" b="1" dirty="0"/>
              <a:t>and implementation of adaptation measures</a:t>
            </a:r>
            <a:r>
              <a:rPr lang="fr-FR" sz="2400" b="1" dirty="0"/>
              <a:t> </a:t>
            </a:r>
            <a:r>
              <a:rPr lang="fr-FR" b="1" dirty="0" smtClean="0"/>
              <a:t>(US$ 480 000): </a:t>
            </a:r>
            <a:r>
              <a:rPr lang="fr-FR" sz="1400" b="1" dirty="0" err="1" smtClean="0"/>
              <a:t>beneficiaries</a:t>
            </a:r>
            <a:r>
              <a:rPr lang="fr-FR" sz="1400" b="1" dirty="0" smtClean="0"/>
              <a:t>, </a:t>
            </a:r>
            <a:r>
              <a:rPr lang="fr-FR" sz="1400" b="1" dirty="0" err="1" smtClean="0"/>
              <a:t>communities</a:t>
            </a:r>
            <a:r>
              <a:rPr lang="fr-FR" sz="1400" b="1" dirty="0" smtClean="0"/>
              <a:t> administration</a:t>
            </a:r>
          </a:p>
          <a:p>
            <a:pPr lvl="0"/>
            <a:endParaRPr lang="fr-FR" sz="14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 flipV="1">
            <a:off x="10361613" y="6500833"/>
            <a:ext cx="1146283" cy="1160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89227" y="6455236"/>
            <a:ext cx="7619999" cy="4027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Marc-Antoine\Desktop\Capture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32" y="693683"/>
            <a:ext cx="2305050" cy="290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rc-Antoine\Desktop\Capture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32" y="3594538"/>
            <a:ext cx="2305050" cy="302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c-Antoine\Desktop\Capture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903" y="-1"/>
            <a:ext cx="2348365" cy="242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32" y="336660"/>
            <a:ext cx="9810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75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39" y="189186"/>
            <a:ext cx="8911687" cy="129277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4.2. </a:t>
            </a:r>
            <a:r>
              <a:rPr lang="fr-FR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Climate</a:t>
            </a: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change adaptation </a:t>
            </a:r>
            <a:r>
              <a:rPr lang="fr-FR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oasis zones </a:t>
            </a: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917" y="1418897"/>
            <a:ext cx="10826695" cy="4981739"/>
          </a:xfrm>
        </p:spPr>
        <p:txBody>
          <a:bodyPr>
            <a:normAutofit/>
          </a:bodyPr>
          <a:lstStyle/>
          <a:p>
            <a:r>
              <a:rPr lang="fr-FR" sz="2400" b="1" dirty="0" err="1">
                <a:solidFill>
                  <a:schemeClr val="tx1"/>
                </a:solidFill>
              </a:rPr>
              <a:t>Implementing</a:t>
            </a:r>
            <a:r>
              <a:rPr lang="fr-FR" sz="2400" b="1" dirty="0">
                <a:solidFill>
                  <a:schemeClr val="tx1"/>
                </a:solidFill>
              </a:rPr>
              <a:t>  </a:t>
            </a:r>
            <a:r>
              <a:rPr lang="fr-FR" sz="2400" b="1" dirty="0" err="1">
                <a:solidFill>
                  <a:schemeClr val="tx1"/>
                </a:solidFill>
              </a:rPr>
              <a:t>Entity</a:t>
            </a:r>
            <a:r>
              <a:rPr lang="fr-FR" sz="2400" b="1" dirty="0">
                <a:solidFill>
                  <a:schemeClr val="tx1"/>
                </a:solidFill>
              </a:rPr>
              <a:t>: Agence de Développement de </a:t>
            </a:r>
            <a:r>
              <a:rPr lang="fr-FR" sz="2400" b="1" dirty="0" smtClean="0">
                <a:solidFill>
                  <a:schemeClr val="tx1"/>
                </a:solidFill>
              </a:rPr>
              <a:t>l’Agriculture </a:t>
            </a:r>
            <a:r>
              <a:rPr lang="fr-FR" sz="1200" b="1" dirty="0" smtClean="0">
                <a:solidFill>
                  <a:schemeClr val="tx1"/>
                </a:solidFill>
              </a:rPr>
              <a:t>(ADA) </a:t>
            </a:r>
          </a:p>
          <a:p>
            <a:r>
              <a:rPr lang="fr-FR" sz="2400" b="1" dirty="0" err="1" smtClean="0">
                <a:solidFill>
                  <a:schemeClr val="tx1"/>
                </a:solidFill>
              </a:rPr>
              <a:t>Executing</a:t>
            </a:r>
            <a:r>
              <a:rPr lang="fr-FR" sz="2400" b="1" dirty="0" smtClean="0">
                <a:solidFill>
                  <a:schemeClr val="tx1"/>
                </a:solidFill>
              </a:rPr>
              <a:t> </a:t>
            </a:r>
            <a:r>
              <a:rPr lang="fr-FR" sz="2400" b="1" dirty="0" err="1" smtClean="0">
                <a:solidFill>
                  <a:schemeClr val="tx1"/>
                </a:solidFill>
              </a:rPr>
              <a:t>Entity</a:t>
            </a:r>
            <a:r>
              <a:rPr lang="fr-FR" sz="2400" b="1" dirty="0" smtClean="0">
                <a:solidFill>
                  <a:schemeClr val="tx1"/>
                </a:solidFill>
              </a:rPr>
              <a:t>: Agence de développement des zones </a:t>
            </a:r>
            <a:r>
              <a:rPr lang="fr-FR" sz="2400" b="1" dirty="0">
                <a:solidFill>
                  <a:schemeClr val="tx1"/>
                </a:solidFill>
              </a:rPr>
              <a:t>o</a:t>
            </a:r>
            <a:r>
              <a:rPr lang="fr-FR" sz="2400" b="1" dirty="0" smtClean="0">
                <a:solidFill>
                  <a:schemeClr val="tx1"/>
                </a:solidFill>
              </a:rPr>
              <a:t>asiennes et de l’arganier (ANDZOA)</a:t>
            </a:r>
          </a:p>
          <a:p>
            <a:r>
              <a:rPr lang="fr-FR" sz="2400" b="1" dirty="0" smtClean="0">
                <a:solidFill>
                  <a:schemeClr val="tx1"/>
                </a:solidFill>
              </a:rPr>
              <a:t>Consistent </a:t>
            </a:r>
            <a:r>
              <a:rPr lang="fr-FR" sz="2400" b="1" dirty="0" err="1" smtClean="0">
                <a:solidFill>
                  <a:schemeClr val="tx1"/>
                </a:solidFill>
              </a:rPr>
              <a:t>with</a:t>
            </a:r>
            <a:r>
              <a:rPr lang="fr-FR" sz="2400" b="1" dirty="0" smtClean="0">
                <a:solidFill>
                  <a:schemeClr val="tx1"/>
                </a:solidFill>
              </a:rPr>
              <a:t> the </a:t>
            </a:r>
            <a:r>
              <a:rPr lang="fr-FR" sz="2400" b="1" dirty="0" err="1" smtClean="0">
                <a:solidFill>
                  <a:schemeClr val="tx1"/>
                </a:solidFill>
              </a:rPr>
              <a:t>Morocco</a:t>
            </a:r>
            <a:r>
              <a:rPr lang="fr-FR" sz="2400" b="1" dirty="0" smtClean="0">
                <a:solidFill>
                  <a:schemeClr val="tx1"/>
                </a:solidFill>
              </a:rPr>
              <a:t> Green Plan  and the 2030 </a:t>
            </a:r>
            <a:r>
              <a:rPr lang="fr-FR" sz="2400" b="1" dirty="0" err="1" smtClean="0">
                <a:solidFill>
                  <a:schemeClr val="tx1"/>
                </a:solidFill>
              </a:rPr>
              <a:t>SDGs</a:t>
            </a:r>
            <a:r>
              <a:rPr lang="fr-FR" sz="2400" b="1" dirty="0" smtClean="0">
                <a:solidFill>
                  <a:schemeClr val="tx1"/>
                </a:solidFill>
              </a:rPr>
              <a:t>  </a:t>
            </a:r>
            <a:r>
              <a:rPr lang="fr-FR" sz="1600" b="1" dirty="0" smtClean="0">
                <a:solidFill>
                  <a:schemeClr val="tx1"/>
                </a:solidFill>
              </a:rPr>
              <a:t>(13, 12, 6, 5)</a:t>
            </a:r>
          </a:p>
          <a:p>
            <a:pPr marL="0" indent="0">
              <a:buNone/>
            </a:pPr>
            <a:r>
              <a:rPr lang="fr-FR" sz="2800" b="1" dirty="0">
                <a:solidFill>
                  <a:schemeClr val="tx1"/>
                </a:solidFill>
              </a:rPr>
              <a:t>	</a:t>
            </a:r>
            <a:r>
              <a:rPr lang="fr-FR" sz="2800" b="1" dirty="0" smtClean="0">
                <a:solidFill>
                  <a:schemeClr val="tx1"/>
                </a:solidFill>
              </a:rPr>
              <a:t> 	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 descr="C:\Users\Marc-Antoine\Desktop\ODD 20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18" y="3279228"/>
            <a:ext cx="11971282" cy="357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rc-Antoine\Desktop\Capture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388" y="678404"/>
            <a:ext cx="29432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16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BEBEB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137360"/>
            <a:ext cx="4846320" cy="2711669"/>
          </a:xfrm>
        </p:spPr>
        <p:txBody>
          <a:bodyPr>
            <a:noAutofit/>
          </a:bodyPr>
          <a:lstStyle/>
          <a:p>
            <a:r>
              <a:rPr lang="en-US" sz="1600" dirty="0" smtClean="0"/>
              <a:t>	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2049517"/>
            <a:ext cx="4846320" cy="3819691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www.adaptation-fund.org</a:t>
            </a:r>
            <a:endParaRPr lang="en-US" b="1" dirty="0" smtClean="0"/>
          </a:p>
          <a:p>
            <a:pPr algn="ctr"/>
            <a:endParaRPr lang="en-US" sz="36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Merci</a:t>
            </a:r>
            <a:endParaRPr lang="en-US" sz="36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sz="3600" dirty="0"/>
          </a:p>
          <a:p>
            <a:pPr algn="ctr"/>
            <a:r>
              <a:rPr lang="ar-AE" sz="3600" dirty="0" smtClean="0"/>
              <a:t>شكرا</a:t>
            </a:r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Thank You </a:t>
            </a:r>
          </a:p>
        </p:txBody>
      </p:sp>
      <p:pic>
        <p:nvPicPr>
          <p:cNvPr id="6" name="Image 5" descr="IMAG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5480" y="-192780"/>
            <a:ext cx="4713891" cy="263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479" y="289249"/>
            <a:ext cx="1091597" cy="96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67" y="4768716"/>
            <a:ext cx="1766787" cy="1194347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580" y="2049517"/>
            <a:ext cx="5507420" cy="391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Marc-Antoine\Desktop\Capture 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479" y="4650828"/>
            <a:ext cx="1169532" cy="120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164" y="4650828"/>
            <a:ext cx="1087404" cy="116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696" y="368612"/>
            <a:ext cx="1433935" cy="93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Marc-Antoine\Desktop\Logo PF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480" y="3106730"/>
            <a:ext cx="1169532" cy="9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arc-Antoine\Desktop\Logo UISF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164" y="2963917"/>
            <a:ext cx="1087404" cy="105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80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BEBEB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137360"/>
            <a:ext cx="4846320" cy="271166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Drought and </a:t>
            </a:r>
            <a:r>
              <a:rPr lang="en-US" sz="2400" dirty="0" err="1" smtClean="0"/>
              <a:t>Dersertification</a:t>
            </a:r>
            <a:r>
              <a:rPr lang="en-US" sz="2400" dirty="0" smtClean="0"/>
              <a:t> linked to CC: what mitigation or adaptation measures ?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	   </a:t>
            </a:r>
            <a:r>
              <a:rPr lang="en-US" sz="2800" dirty="0" smtClean="0"/>
              <a:t>The view of the    	Adaptation Fund </a:t>
            </a:r>
            <a:r>
              <a:rPr lang="en-US" sz="2400" b="1" dirty="0" smtClean="0"/>
              <a:t>   </a:t>
            </a:r>
            <a:r>
              <a:rPr lang="en-US" sz="2800" dirty="0" smtClean="0"/>
              <a:t>	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4193628"/>
            <a:ext cx="4846320" cy="1675579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>Marc-Antoine Martin</a:t>
            </a:r>
          </a:p>
          <a:p>
            <a:pPr algn="ctr"/>
            <a:r>
              <a:rPr lang="en-US" sz="2000" dirty="0" err="1" smtClean="0"/>
              <a:t>Académie</a:t>
            </a:r>
            <a:r>
              <a:rPr lang="en-US" sz="2000" dirty="0" smtClean="0"/>
              <a:t> de </a:t>
            </a:r>
            <a:r>
              <a:rPr lang="en-US" sz="2000" dirty="0" err="1" smtClean="0"/>
              <a:t>l’Eau</a:t>
            </a:r>
            <a:r>
              <a:rPr lang="en-US" sz="2000" dirty="0" smtClean="0"/>
              <a:t> – </a:t>
            </a:r>
            <a:r>
              <a:rPr lang="en-US" sz="2000" dirty="0" err="1" smtClean="0"/>
              <a:t>Fonds</a:t>
            </a:r>
            <a:r>
              <a:rPr lang="en-US" sz="2000" dirty="0" smtClean="0"/>
              <a:t> </a:t>
            </a:r>
            <a:r>
              <a:rPr lang="en-US" sz="2000" dirty="0" err="1" smtClean="0"/>
              <a:t>d’Adaptation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6" name="Image 5" descr="IMAG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2677" y="-141889"/>
            <a:ext cx="4713891" cy="263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77" y="316910"/>
            <a:ext cx="1142672" cy="100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298" y="4894589"/>
            <a:ext cx="1766787" cy="1194347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580" y="2049517"/>
            <a:ext cx="5507420" cy="391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rot="10800000" flipV="1">
            <a:off x="425668" y="6088936"/>
            <a:ext cx="11766331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r-FR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Background and </a:t>
            </a:r>
            <a:r>
              <a:rPr lang="fr-FR" sz="24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History</a:t>
            </a:r>
            <a:r>
              <a:rPr lang="fr-FR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</a:t>
            </a:r>
            <a:r>
              <a:rPr lang="fr-F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  2. </a:t>
            </a:r>
            <a:r>
              <a:rPr lang="fr-FR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Key Points  </a:t>
            </a:r>
            <a:r>
              <a:rPr lang="fr-F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</a:t>
            </a:r>
            <a:r>
              <a:rPr lang="fr-FR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3</a:t>
            </a:r>
            <a:r>
              <a:rPr lang="fr-F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</a:t>
            </a:r>
            <a:r>
              <a:rPr lang="fr-FR" sz="24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Strategy</a:t>
            </a:r>
            <a:r>
              <a:rPr lang="fr-FR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</a:t>
            </a:r>
            <a:r>
              <a:rPr lang="fr-F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</a:t>
            </a:r>
            <a:r>
              <a:rPr lang="fr-FR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</a:t>
            </a:r>
            <a:r>
              <a:rPr lang="fr-F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4. </a:t>
            </a:r>
            <a:r>
              <a:rPr lang="fr-FR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 </a:t>
            </a:r>
            <a:r>
              <a:rPr lang="fr-FR" sz="24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Concrete</a:t>
            </a:r>
            <a:r>
              <a:rPr lang="fr-FR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fr-FR" sz="24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Example</a:t>
            </a:r>
            <a:endParaRPr lang="fr-FR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2" descr="C:\Users\Marc-Antoine\Desktop\Capture 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491" y="3254932"/>
            <a:ext cx="871044" cy="89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650" y="3111050"/>
            <a:ext cx="837278" cy="89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17" y="316909"/>
            <a:ext cx="1343258" cy="88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Marc-Antoine\Desktop\Logo PF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491" y="5086189"/>
            <a:ext cx="1006858" cy="72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arc-Antoine\Desktop\Logo UISF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009" y="5040987"/>
            <a:ext cx="823255" cy="7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057275" y="98535"/>
            <a:ext cx="10908753" cy="11430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1. Main international </a:t>
            </a:r>
            <a:r>
              <a:rPr lang="en-U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</a:t>
            </a:r>
            <a:r>
              <a:rPr 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unds </a:t>
            </a:r>
            <a:r>
              <a:rPr lang="en-U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the multilateral </a:t>
            </a:r>
            <a:r>
              <a:rPr 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Climate </a:t>
            </a:r>
            <a:r>
              <a:rPr lang="en-U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</a:t>
            </a:r>
            <a:r>
              <a:rPr 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inance </a:t>
            </a:r>
            <a:r>
              <a:rPr lang="en-US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</a:t>
            </a:r>
            <a:r>
              <a:rPr lang="en-US" sz="1800" dirty="0" smtClean="0">
                <a:latin typeface="Century Gothic" panose="020B0502020202020204" pitchFamily="34" charset="0"/>
              </a:rPr>
              <a:t>Report 2016 UNEP. Adaptation needs </a:t>
            </a:r>
            <a:r>
              <a:rPr lang="en-US" sz="1800" b="1" dirty="0">
                <a:latin typeface="Century Gothic" panose="020B0502020202020204" pitchFamily="34" charset="0"/>
              </a:rPr>
              <a:t>US$/y 140 </a:t>
            </a:r>
            <a:r>
              <a:rPr lang="en-US" sz="1800" b="1" dirty="0" smtClean="0">
                <a:latin typeface="Century Gothic" panose="020B0502020202020204" pitchFamily="34" charset="0"/>
              </a:rPr>
              <a:t>- 300 billion </a:t>
            </a:r>
            <a:r>
              <a:rPr lang="en-US" sz="1800" dirty="0" smtClean="0">
                <a:latin typeface="Century Gothic" panose="020B0502020202020204" pitchFamily="34" charset="0"/>
              </a:rPr>
              <a:t>within 2030  versus </a:t>
            </a:r>
            <a:r>
              <a:rPr lang="en-US" sz="1800" dirty="0">
                <a:latin typeface="Century Gothic" panose="020B0502020202020204" pitchFamily="34" charset="0"/>
              </a:rPr>
              <a:t>international public </a:t>
            </a:r>
            <a:r>
              <a:rPr lang="en-US" sz="1800" dirty="0" smtClean="0">
                <a:latin typeface="Century Gothic" panose="020B0502020202020204" pitchFamily="34" charset="0"/>
              </a:rPr>
              <a:t>financing </a:t>
            </a:r>
            <a:r>
              <a:rPr lang="en-US" sz="1800" dirty="0">
                <a:latin typeface="Century Gothic" panose="020B0502020202020204" pitchFamily="34" charset="0"/>
              </a:rPr>
              <a:t>for adaptation </a:t>
            </a:r>
            <a:r>
              <a:rPr lang="en-US" sz="1800" dirty="0" smtClean="0">
                <a:latin typeface="Century Gothic" panose="020B0502020202020204" pitchFamily="34" charset="0"/>
              </a:rPr>
              <a:t>in developing </a:t>
            </a:r>
            <a:r>
              <a:rPr lang="en-US" sz="1800" dirty="0">
                <a:latin typeface="Century Gothic" panose="020B0502020202020204" pitchFamily="34" charset="0"/>
              </a:rPr>
              <a:t>countries  </a:t>
            </a:r>
            <a:r>
              <a:rPr lang="en-US" sz="1800" b="1" dirty="0">
                <a:latin typeface="Century Gothic" panose="020B0502020202020204" pitchFamily="34" charset="0"/>
              </a:rPr>
              <a:t>US$ 22.5 billion </a:t>
            </a:r>
            <a:r>
              <a:rPr lang="en-US" sz="1800" dirty="0">
                <a:latin typeface="Century Gothic" panose="020B0502020202020204" pitchFamily="34" charset="0"/>
              </a:rPr>
              <a:t>in 2014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0" y="1497848"/>
            <a:ext cx="9144000" cy="1587"/>
          </a:xfrm>
          <a:prstGeom prst="line">
            <a:avLst/>
          </a:prstGeom>
          <a:ln w="25400">
            <a:solidFill>
              <a:srgbClr val="B7E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482470" y="1849601"/>
            <a:ext cx="10077329" cy="1284893"/>
            <a:chOff x="762000" y="1447800"/>
            <a:chExt cx="8302282" cy="1284893"/>
          </a:xfrm>
        </p:grpSpPr>
        <p:sp>
          <p:nvSpPr>
            <p:cNvPr id="7" name="TextBox 6"/>
            <p:cNvSpPr txBox="1"/>
            <p:nvPr/>
          </p:nvSpPr>
          <p:spPr>
            <a:xfrm>
              <a:off x="2253127" y="1532364"/>
              <a:ext cx="68111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Under UNFCCC:</a:t>
              </a:r>
              <a:r>
                <a:rPr lang="en-US" dirty="0" smtClean="0"/>
                <a:t>			  </a:t>
              </a:r>
              <a:r>
                <a:rPr lang="en-US" sz="1600" dirty="0" smtClean="0"/>
                <a:t>Date operational</a:t>
              </a:r>
              <a:r>
                <a:rPr lang="en-US" dirty="0" smtClean="0"/>
                <a:t>       </a:t>
              </a:r>
              <a:endParaRPr lang="en-US" sz="1600" dirty="0" smtClean="0"/>
            </a:p>
            <a:p>
              <a:r>
                <a:rPr lang="en-US" dirty="0" smtClean="0"/>
                <a:t>Least Developed Countries Fund (LDCF)     </a:t>
              </a:r>
              <a:r>
                <a:rPr lang="en-US" b="1" dirty="0" smtClean="0"/>
                <a:t>2002	                MUS$  991  	</a:t>
              </a:r>
            </a:p>
            <a:p>
              <a:r>
                <a:rPr lang="en-US" dirty="0" smtClean="0"/>
                <a:t>Special Climate Change Fund (SCCF) 	 </a:t>
              </a:r>
              <a:r>
                <a:rPr lang="en-US" dirty="0"/>
                <a:t> </a:t>
              </a:r>
              <a:r>
                <a:rPr lang="en-US" dirty="0" smtClean="0"/>
                <a:t>   </a:t>
              </a:r>
              <a:r>
                <a:rPr lang="en-US" b="1" dirty="0" smtClean="0"/>
                <a:t>2002	                 MUS$ 362</a:t>
              </a:r>
            </a:p>
            <a:p>
              <a:endParaRPr lang="en-US" b="1" dirty="0"/>
            </a:p>
          </p:txBody>
        </p:sp>
        <p:pic>
          <p:nvPicPr>
            <p:cNvPr id="8" name="Picture 1" descr="http://www.undp-alm.org/sites/default/files/styles/medium/public/short-gef_logo_colored_notag_transparent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447800"/>
              <a:ext cx="805842" cy="943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1236494" y="3145008"/>
            <a:ext cx="10287673" cy="1000125"/>
            <a:chOff x="516024" y="2743200"/>
            <a:chExt cx="8475576" cy="1000125"/>
          </a:xfrm>
        </p:grpSpPr>
        <p:sp>
          <p:nvSpPr>
            <p:cNvPr id="11" name="TextBox 10"/>
            <p:cNvSpPr txBox="1"/>
            <p:nvPr/>
          </p:nvSpPr>
          <p:spPr>
            <a:xfrm>
              <a:off x="2209800" y="2743200"/>
              <a:ext cx="6781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Outside of the UNFCCC process:</a:t>
              </a:r>
            </a:p>
            <a:p>
              <a:r>
                <a:rPr lang="en-US" dirty="0" smtClean="0"/>
                <a:t>Pilot Program on Climate Resilience	</a:t>
              </a:r>
              <a:r>
                <a:rPr lang="en-US" dirty="0"/>
                <a:t> </a:t>
              </a:r>
              <a:r>
                <a:rPr lang="en-US" dirty="0" smtClean="0"/>
                <a:t>   </a:t>
              </a:r>
              <a:r>
                <a:rPr lang="en-US" dirty="0"/>
                <a:t> </a:t>
              </a:r>
              <a:r>
                <a:rPr lang="en-US" b="1" dirty="0" smtClean="0"/>
                <a:t>2008	                MUS$ 1200      </a:t>
              </a:r>
              <a:r>
                <a:rPr lang="en-US" dirty="0" smtClean="0"/>
                <a:t>	</a:t>
              </a:r>
            </a:p>
            <a:p>
              <a:endParaRPr lang="en-US" dirty="0"/>
            </a:p>
          </p:txBody>
        </p:sp>
        <p:pic>
          <p:nvPicPr>
            <p:cNvPr id="12" name="Picture 6" descr="https://encrypted-tbn1.gstatic.com/images?q=tbn:ANd9GcTBmXKH5gvB9Cm6d4cLtWObnisWdBsThsIifF7z2u3WnivfUe0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024" y="2743200"/>
              <a:ext cx="1409700" cy="10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3" name="Straight Arrow Connector 12"/>
          <p:cNvCxnSpPr/>
          <p:nvPr/>
        </p:nvCxnSpPr>
        <p:spPr>
          <a:xfrm>
            <a:off x="7128184" y="1849612"/>
            <a:ext cx="0" cy="4799015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872870" y="4226734"/>
            <a:ext cx="10466313" cy="1367090"/>
            <a:chOff x="152400" y="3824944"/>
            <a:chExt cx="8622750" cy="1367090"/>
          </a:xfrm>
        </p:grpSpPr>
        <p:sp>
          <p:nvSpPr>
            <p:cNvPr id="15" name="Rectangle 14"/>
            <p:cNvSpPr/>
            <p:nvPr/>
          </p:nvSpPr>
          <p:spPr>
            <a:xfrm>
              <a:off x="152400" y="3886200"/>
              <a:ext cx="2438400" cy="1305834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2145751" y="3824944"/>
              <a:ext cx="662939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dirty="0" smtClean="0"/>
            </a:p>
            <a:p>
              <a:r>
                <a:rPr lang="en-US" i="1" dirty="0" smtClean="0"/>
                <a:t>Under the Kyoto Protocol of UNFCCC:</a:t>
              </a:r>
            </a:p>
            <a:p>
              <a:r>
                <a:rPr lang="en-US" dirty="0" smtClean="0"/>
                <a:t>Adaptation Fund	                		</a:t>
              </a:r>
              <a:r>
                <a:rPr lang="en-US" dirty="0"/>
                <a:t> </a:t>
              </a:r>
              <a:r>
                <a:rPr lang="en-US" dirty="0" smtClean="0"/>
                <a:t>    </a:t>
              </a:r>
              <a:r>
                <a:rPr lang="en-US" b="1" dirty="0" smtClean="0"/>
                <a:t>2009		 MUS$  565 </a:t>
              </a:r>
            </a:p>
            <a:p>
              <a:r>
                <a:rPr lang="en-US" dirty="0" smtClean="0"/>
                <a:t>			                		</a:t>
              </a:r>
              <a:endParaRPr lang="en-US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3292391" y="5657251"/>
            <a:ext cx="8416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Under the UNFCCC:</a:t>
            </a:r>
          </a:p>
          <a:p>
            <a:r>
              <a:rPr lang="en-US" dirty="0" smtClean="0"/>
              <a:t>Green Climate Fund		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b="1" dirty="0" smtClean="0"/>
              <a:t>2015	</a:t>
            </a:r>
            <a:r>
              <a:rPr lang="en-US" b="1" dirty="0" smtClean="0"/>
              <a:t>         </a:t>
            </a:r>
            <a:r>
              <a:rPr lang="en-US" b="1" dirty="0" err="1" smtClean="0"/>
              <a:t>billionUS</a:t>
            </a:r>
            <a:r>
              <a:rPr lang="en-US" b="1" dirty="0" smtClean="0"/>
              <a:t>$ 10,26 </a:t>
            </a:r>
            <a:r>
              <a:rPr lang="en-US" sz="1600" b="1" dirty="0" smtClean="0"/>
              <a:t>(50</a:t>
            </a:r>
            <a:r>
              <a:rPr lang="en-US" sz="1600" b="1" dirty="0" smtClean="0"/>
              <a:t>%   </a:t>
            </a:r>
            <a:r>
              <a:rPr lang="en-US" sz="1600" b="1" dirty="0" smtClean="0"/>
              <a:t>adaptation)</a:t>
            </a:r>
            <a:r>
              <a:rPr lang="en-US" sz="800" dirty="0" smtClean="0"/>
              <a:t>	</a:t>
            </a:r>
            <a:r>
              <a:rPr lang="en-US" sz="800" dirty="0"/>
              <a:t> </a:t>
            </a:r>
            <a:r>
              <a:rPr lang="en-US" sz="800" dirty="0" smtClean="0"/>
              <a:t>                </a:t>
            </a:r>
            <a:endParaRPr lang="en-US" sz="8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624" y="5659612"/>
            <a:ext cx="1856429" cy="1054781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8430798" y="4553506"/>
            <a:ext cx="1757343" cy="752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660"/>
            <a:ext cx="9810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86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523999" y="76200"/>
            <a:ext cx="10410497" cy="1143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1.3. 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Adaptation</a:t>
            </a:r>
            <a:r>
              <a:rPr 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Fund was established under </a:t>
            </a:r>
            <a:r>
              <a:rPr 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Kyoto </a:t>
            </a:r>
            <a:r>
              <a:rPr lang="en-U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Protocol </a:t>
            </a:r>
            <a:r>
              <a:rPr 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/UNFCCC</a:t>
            </a:r>
            <a:endParaRPr lang="en-US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0" y="1497848"/>
            <a:ext cx="9144000" cy="1587"/>
          </a:xfrm>
          <a:prstGeom prst="line">
            <a:avLst/>
          </a:prstGeom>
          <a:ln w="25400">
            <a:solidFill>
              <a:srgbClr val="B7E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31076" y="1499435"/>
            <a:ext cx="11603421" cy="2326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u="sng" dirty="0" smtClean="0">
                <a:solidFill>
                  <a:srgbClr val="008000"/>
                </a:solidFill>
              </a:rPr>
              <a:t>Objective</a:t>
            </a:r>
            <a:endParaRPr lang="en-US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8000"/>
                </a:solidFill>
              </a:rPr>
              <a:t>            </a:t>
            </a:r>
            <a:r>
              <a:rPr lang="en-US" b="1" dirty="0" smtClean="0"/>
              <a:t>Reduce vulnerability and increase </a:t>
            </a:r>
            <a:r>
              <a:rPr lang="en-US" b="1" dirty="0" err="1" smtClean="0"/>
              <a:t>adaptative</a:t>
            </a:r>
            <a:r>
              <a:rPr lang="en-US" b="1" dirty="0" smtClean="0"/>
              <a:t> capacity  to respond to the impacts of CC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en-US" b="1" u="sng" dirty="0"/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u="sng" dirty="0" smtClean="0">
                <a:solidFill>
                  <a:srgbClr val="008000"/>
                </a:solidFill>
              </a:rPr>
              <a:t>Goal</a:t>
            </a:r>
            <a:r>
              <a:rPr lang="en-US" b="1" u="sng" dirty="0">
                <a:solidFill>
                  <a:srgbClr val="008000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/>
              <a:t>            Increase resilience through concrete adaptation projects &amp; programs 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/>
              <a:t>             Focus on </a:t>
            </a:r>
            <a:r>
              <a:rPr lang="en-US" b="1" dirty="0"/>
              <a:t>most vulnerable countries and </a:t>
            </a:r>
            <a:r>
              <a:rPr lang="en-US" b="1" dirty="0" smtClean="0"/>
              <a:t>communities:  small island, low-lying  coastal,  arid        	and semi arid, areas /floods/ drought and desertification/mountains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en-US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472967" y="3082643"/>
            <a:ext cx="7486806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endParaRPr lang="en-US" b="1" dirty="0" smtClean="0">
              <a:solidFill>
                <a:srgbClr val="008000"/>
              </a:solidFill>
            </a:endParaRP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en-US" b="1" u="sng" dirty="0" smtClean="0">
              <a:solidFill>
                <a:srgbClr val="008000"/>
              </a:solidFill>
            </a:endParaRP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u="sng" dirty="0" smtClean="0">
                <a:solidFill>
                  <a:srgbClr val="008000"/>
                </a:solidFill>
              </a:rPr>
              <a:t>Innovative Features</a:t>
            </a:r>
            <a:r>
              <a:rPr lang="en-US" b="1" dirty="0" smtClean="0">
                <a:solidFill>
                  <a:srgbClr val="008000"/>
                </a:solidFill>
              </a:rPr>
              <a:t>:</a:t>
            </a:r>
            <a:endParaRPr lang="en-US" b="1" dirty="0">
              <a:solidFill>
                <a:srgbClr val="008000"/>
              </a:solidFill>
            </a:endParaRP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/>
              <a:t> Governed by majority of  developing countries</a:t>
            </a:r>
            <a:br>
              <a:rPr lang="en-US" b="1" dirty="0" smtClean="0"/>
            </a:br>
            <a:endParaRPr lang="en-US" b="1" dirty="0" smtClean="0"/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/>
              <a:t> Levy </a:t>
            </a:r>
            <a:r>
              <a:rPr lang="en-US" b="1" dirty="0"/>
              <a:t>on</a:t>
            </a:r>
            <a:r>
              <a:rPr lang="en-US" b="1" dirty="0">
                <a:solidFill>
                  <a:prstClr val="black"/>
                </a:solidFill>
              </a:rPr>
              <a:t> Clean Development Mechanism</a:t>
            </a:r>
            <a:r>
              <a:rPr lang="en-US" b="1" dirty="0"/>
              <a:t> proceeds &amp; </a:t>
            </a:r>
            <a:r>
              <a:rPr lang="en-US" b="1" dirty="0" smtClean="0"/>
              <a:t>        other </a:t>
            </a:r>
            <a:r>
              <a:rPr lang="en-US" b="1" dirty="0"/>
              <a:t>sources of </a:t>
            </a:r>
            <a:r>
              <a:rPr lang="en-US" b="1" dirty="0" smtClean="0"/>
              <a:t>funding</a:t>
            </a:r>
            <a:br>
              <a:rPr lang="en-US" b="1" dirty="0" smtClean="0"/>
            </a:br>
            <a:endParaRPr lang="en-US" b="1" dirty="0" smtClean="0"/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/>
              <a:t> Direct access alongside conventional access through international orgs </a:t>
            </a:r>
          </a:p>
        </p:txBody>
      </p:sp>
      <p:pic>
        <p:nvPicPr>
          <p:cNvPr id="1026" name="Picture 2" descr="C:\Users\Marc-Antoine\Desktop\Capt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682" y="3527682"/>
            <a:ext cx="4640317" cy="318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378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9448" y="236482"/>
            <a:ext cx="10605993" cy="3168869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fr-F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2.1. AF - Main Figures </a:t>
            </a:r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dirty="0" smtClean="0"/>
              <a:t>	</a:t>
            </a:r>
            <a:br>
              <a:rPr lang="fr-FR" sz="2000" b="1" dirty="0" smtClean="0"/>
            </a:b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1800" b="1" dirty="0" smtClean="0"/>
              <a:t>12 MIE: UNDP, WFP, UNEP, WB, IFAD, </a:t>
            </a:r>
            <a:br>
              <a:rPr lang="fr-FR" sz="1800" b="1" dirty="0" smtClean="0"/>
            </a:br>
            <a:r>
              <a:rPr lang="fr-FR" sz="1800" b="1" dirty="0"/>
              <a:t> </a:t>
            </a:r>
            <a:r>
              <a:rPr lang="fr-FR" sz="1800" b="1" dirty="0" smtClean="0"/>
              <a:t>             UN-HABITAT, WMO, UNESCO...</a:t>
            </a:r>
            <a:br>
              <a:rPr lang="fr-FR" sz="1800" b="1" dirty="0" smtClean="0"/>
            </a:br>
            <a:r>
              <a:rPr lang="fr-FR" sz="1800" b="1" dirty="0" smtClean="0"/>
              <a:t>24 NIE: ...</a:t>
            </a:r>
            <a:br>
              <a:rPr lang="fr-FR" sz="1800" b="1" dirty="0" smtClean="0"/>
            </a:br>
            <a:r>
              <a:rPr lang="fr-FR" sz="1800" b="1" dirty="0" smtClean="0"/>
              <a:t>  6 RIE: OSS, BOAD, CAF</a:t>
            </a:r>
            <a:r>
              <a:rPr lang="fr-FR" sz="1800" b="1" dirty="0"/>
              <a:t>,</a:t>
            </a:r>
            <a:r>
              <a:rPr lang="fr-FR" sz="1800" b="1" dirty="0" smtClean="0"/>
              <a:t> CDB, CABEI, SPREP</a:t>
            </a:r>
            <a:endParaRPr lang="fr-FR" sz="1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9807" y="2427890"/>
            <a:ext cx="11161985" cy="39098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/>
              <a:t>	</a:t>
            </a:r>
            <a:endParaRPr lang="fr-FR" b="1" dirty="0" smtClean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 smtClean="0"/>
              <a:t>55 </a:t>
            </a:r>
            <a:r>
              <a:rPr lang="fr-FR" b="1" dirty="0" err="1" smtClean="0"/>
              <a:t>projects</a:t>
            </a:r>
            <a:r>
              <a:rPr lang="fr-FR" b="1" dirty="0" smtClean="0"/>
              <a:t>/programs</a:t>
            </a:r>
            <a:endParaRPr lang="fr-FR" b="1" dirty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b="1" dirty="0"/>
              <a:t>		</a:t>
            </a:r>
            <a:r>
              <a:rPr lang="fr-FR" b="1" dirty="0" smtClean="0"/>
              <a:t>                    M </a:t>
            </a:r>
            <a:r>
              <a:rPr lang="fr-FR" b="1" dirty="0"/>
              <a:t>US$	</a:t>
            </a:r>
            <a:r>
              <a:rPr lang="fr-FR" b="1" dirty="0" smtClean="0"/>
              <a:t>  %</a:t>
            </a:r>
            <a:r>
              <a:rPr lang="fr-FR" b="1" dirty="0"/>
              <a:t>	</a:t>
            </a:r>
            <a:r>
              <a:rPr lang="fr-FR" b="1" dirty="0" smtClean="0"/>
              <a:t>								</a:t>
            </a:r>
            <a:endParaRPr lang="fr-FR" b="1" dirty="0"/>
          </a:p>
          <a:p>
            <a:pPr marL="0" indent="0">
              <a:buNone/>
            </a:pPr>
            <a:r>
              <a:rPr lang="en-US" b="1" dirty="0"/>
              <a:t>CER sales proceeds 		</a:t>
            </a:r>
            <a:r>
              <a:rPr lang="en-US" b="1" dirty="0" smtClean="0"/>
              <a:t>196,6</a:t>
            </a:r>
            <a:r>
              <a:rPr lang="en-US" b="1" dirty="0"/>
              <a:t>	</a:t>
            </a:r>
            <a:r>
              <a:rPr lang="en-US" b="1" dirty="0" smtClean="0"/>
              <a:t>34,8</a:t>
            </a:r>
            <a:r>
              <a:rPr lang="en-US" b="1" dirty="0"/>
              <a:t>	</a:t>
            </a:r>
            <a:r>
              <a:rPr lang="en-US" b="1" dirty="0" smtClean="0"/>
              <a:t>         </a:t>
            </a:r>
            <a:endParaRPr lang="en-US" b="1" dirty="0"/>
          </a:p>
          <a:p>
            <a:pPr marL="0" indent="0">
              <a:buNone/>
            </a:pPr>
            <a:r>
              <a:rPr lang="fr-FR" b="1" dirty="0" smtClean="0"/>
              <a:t>Donations &amp; </a:t>
            </a:r>
            <a:r>
              <a:rPr lang="fr-FR" b="1" dirty="0" err="1" smtClean="0"/>
              <a:t>Pledges</a:t>
            </a:r>
            <a:r>
              <a:rPr lang="fr-FR" b="1" dirty="0" smtClean="0"/>
              <a:t> </a:t>
            </a:r>
            <a:r>
              <a:rPr lang="fr-FR" b="1" dirty="0"/>
              <a:t>	</a:t>
            </a:r>
            <a:r>
              <a:rPr lang="fr-FR" b="1" dirty="0" smtClean="0"/>
              <a:t>362,5</a:t>
            </a:r>
            <a:r>
              <a:rPr lang="fr-FR" b="1" dirty="0"/>
              <a:t>	</a:t>
            </a:r>
            <a:r>
              <a:rPr lang="fr-FR" b="1" dirty="0" smtClean="0"/>
              <a:t>64,2</a:t>
            </a:r>
            <a:r>
              <a:rPr lang="fr-FR" b="1" dirty="0"/>
              <a:t>	</a:t>
            </a:r>
          </a:p>
          <a:p>
            <a:pPr marL="0" indent="0">
              <a:buNone/>
            </a:pPr>
            <a:r>
              <a:rPr lang="en-US" b="1" dirty="0"/>
              <a:t>Inv. Income </a:t>
            </a:r>
            <a:r>
              <a:rPr lang="en-US" b="1" dirty="0" smtClean="0"/>
              <a:t>earned</a:t>
            </a:r>
            <a:r>
              <a:rPr lang="en-US" b="1" dirty="0"/>
              <a:t>		</a:t>
            </a:r>
            <a:r>
              <a:rPr lang="en-US" b="1" dirty="0" smtClean="0"/>
              <a:t>   5,6</a:t>
            </a:r>
            <a:r>
              <a:rPr lang="en-US" b="1" dirty="0"/>
              <a:t>	</a:t>
            </a:r>
            <a:r>
              <a:rPr lang="en-US" b="1" dirty="0" smtClean="0"/>
              <a:t>  1,0</a:t>
            </a:r>
            <a:r>
              <a:rPr lang="en-US" b="1" dirty="0"/>
              <a:t>	</a:t>
            </a:r>
          </a:p>
          <a:p>
            <a:pPr marL="0" indent="0">
              <a:buNone/>
            </a:pPr>
            <a:r>
              <a:rPr lang="fr-FR" b="1" dirty="0"/>
              <a:t>Total </a:t>
            </a:r>
            <a:r>
              <a:rPr lang="fr-FR" b="1" dirty="0" err="1"/>
              <a:t>Resources</a:t>
            </a:r>
            <a:r>
              <a:rPr lang="fr-FR" b="1" dirty="0"/>
              <a:t> 		</a:t>
            </a:r>
            <a:r>
              <a:rPr lang="fr-FR" b="1" dirty="0" smtClean="0"/>
              <a:t>       564,7    100,0</a:t>
            </a:r>
            <a:r>
              <a:rPr lang="fr-FR" b="1" dirty="0"/>
              <a:t>	</a:t>
            </a:r>
          </a:p>
          <a:p>
            <a:pPr marL="0" indent="0">
              <a:buNone/>
            </a:pPr>
            <a:r>
              <a:rPr lang="fr-FR" dirty="0"/>
              <a:t>			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31824" y="331077"/>
            <a:ext cx="779767" cy="365125"/>
          </a:xfrm>
        </p:spPr>
        <p:txBody>
          <a:bodyPr/>
          <a:lstStyle/>
          <a:p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1026" name="Picture 2" descr="C:\Users\Marc-Antoine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352" y="331076"/>
            <a:ext cx="6500648" cy="608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55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10276490" cy="1143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2.2. AF has financed 55 concrete adaptation  projects/programs  in 63 countries: Grant MUS$ 357,7 </a:t>
            </a:r>
            <a:endParaRPr lang="en-US" sz="1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0" y="1529380"/>
            <a:ext cx="9144000" cy="1587"/>
          </a:xfrm>
          <a:prstGeom prst="line">
            <a:avLst/>
          </a:prstGeom>
          <a:ln w="25400">
            <a:solidFill>
              <a:srgbClr val="B7E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765" y="1679840"/>
            <a:ext cx="10030691" cy="482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8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9973" y="0"/>
            <a:ext cx="9754654" cy="1905000"/>
          </a:xfrm>
        </p:spPr>
        <p:txBody>
          <a:bodyPr/>
          <a:lstStyle/>
          <a:p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3.1. AF </a:t>
            </a: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fr-FR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Programs % </a:t>
            </a:r>
            <a:r>
              <a:rPr lang="fr-FR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Investments</a:t>
            </a: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by     				</a:t>
            </a:r>
            <a:r>
              <a:rPr lang="fr-FR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Sectors</a:t>
            </a: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Grants 357,7 M </a:t>
            </a:r>
            <a:r>
              <a:rPr lang="fr-FR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US$ )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304" y="1213945"/>
            <a:ext cx="10867696" cy="543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96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629" y="624111"/>
            <a:ext cx="9596998" cy="621366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3.2. AF - </a:t>
            </a:r>
            <a:r>
              <a:rPr lang="fr-FR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Specific</a:t>
            </a:r>
            <a:r>
              <a:rPr lang="fr-F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Features</a:t>
            </a:r>
            <a:r>
              <a:rPr lang="fr-F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1497724"/>
            <a:ext cx="8915400" cy="4413498"/>
          </a:xfrm>
        </p:spPr>
        <p:txBody>
          <a:bodyPr>
            <a:noAutofit/>
          </a:bodyPr>
          <a:lstStyle/>
          <a:p>
            <a:pPr marL="798513" lvl="0" indent="0">
              <a:buNone/>
            </a:pPr>
            <a:endParaRPr lang="en-US" sz="2400" b="1" dirty="0" smtClean="0">
              <a:latin typeface="Century Gothic" panose="020B0502020202020204" pitchFamily="34" charset="0"/>
            </a:endParaRPr>
          </a:p>
          <a:p>
            <a:pPr marL="798513" lvl="0" indent="0">
              <a:buNone/>
            </a:pPr>
            <a:r>
              <a:rPr lang="en-US" sz="2400" b="1" dirty="0" smtClean="0">
                <a:latin typeface="Century Gothic" panose="020B0502020202020204" pitchFamily="34" charset="0"/>
              </a:rPr>
              <a:t>Direct </a:t>
            </a:r>
            <a:r>
              <a:rPr lang="en-US" sz="2400" b="1" dirty="0">
                <a:latin typeface="Century Gothic" panose="020B0502020202020204" pitchFamily="34" charset="0"/>
              </a:rPr>
              <a:t>access </a:t>
            </a:r>
          </a:p>
          <a:p>
            <a:pPr marL="798513" lvl="0" indent="0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Country-</a:t>
            </a:r>
            <a:r>
              <a:rPr lang="en-US" sz="2400" b="1" dirty="0" err="1">
                <a:latin typeface="Century Gothic" panose="020B0502020202020204" pitchFamily="34" charset="0"/>
              </a:rPr>
              <a:t>drivenness</a:t>
            </a:r>
            <a:r>
              <a:rPr lang="en-US" sz="2400" b="1" dirty="0">
                <a:latin typeface="Century Gothic" panose="020B0502020202020204" pitchFamily="34" charset="0"/>
              </a:rPr>
              <a:t> and use of country </a:t>
            </a:r>
            <a:r>
              <a:rPr lang="en-US" sz="2400" b="1" dirty="0" smtClean="0">
                <a:latin typeface="Century Gothic" panose="020B0502020202020204" pitchFamily="34" charset="0"/>
              </a:rPr>
              <a:t>systems</a:t>
            </a:r>
          </a:p>
          <a:p>
            <a:pPr marL="798513" lvl="0" indent="0">
              <a:buNone/>
            </a:pPr>
            <a:r>
              <a:rPr lang="en-US" sz="2400" b="1" dirty="0" smtClean="0">
                <a:latin typeface="Century Gothic" panose="020B0502020202020204" pitchFamily="34" charset="0"/>
              </a:rPr>
              <a:t>Expedited decision-making</a:t>
            </a:r>
          </a:p>
          <a:p>
            <a:pPr marL="798513" lvl="0" indent="0">
              <a:buNone/>
            </a:pPr>
            <a:r>
              <a:rPr lang="en-US" sz="2400" b="1" dirty="0" smtClean="0">
                <a:latin typeface="Century Gothic" panose="020B0502020202020204" pitchFamily="34" charset="0"/>
              </a:rPr>
              <a:t>Enhanced transparency</a:t>
            </a:r>
          </a:p>
          <a:p>
            <a:pPr marL="798513" lvl="0" indent="0">
              <a:buNone/>
            </a:pPr>
            <a:r>
              <a:rPr lang="en-US" sz="2400" b="1" dirty="0" smtClean="0">
                <a:latin typeface="Century Gothic" panose="020B0502020202020204" pitchFamily="34" charset="0"/>
              </a:rPr>
              <a:t>Performance-based </a:t>
            </a:r>
            <a:r>
              <a:rPr lang="en-US" sz="2400" b="1" dirty="0">
                <a:latin typeface="Century Gothic" panose="020B0502020202020204" pitchFamily="34" charset="0"/>
              </a:rPr>
              <a:t>disbursements, and use of results-based </a:t>
            </a:r>
            <a:r>
              <a:rPr lang="en-US" sz="2400" b="1" dirty="0" smtClean="0">
                <a:latin typeface="Century Gothic" panose="020B0502020202020204" pitchFamily="34" charset="0"/>
              </a:rPr>
              <a:t>management</a:t>
            </a:r>
            <a:endParaRPr lang="en-US" sz="2400" b="1" dirty="0">
              <a:latin typeface="Century Gothic" panose="020B0502020202020204" pitchFamily="34" charset="0"/>
            </a:endParaRPr>
          </a:p>
          <a:p>
            <a:pPr marL="798513" lvl="0" indent="0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Involvement of civil society at various levels</a:t>
            </a:r>
          </a:p>
          <a:p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flipV="1">
            <a:off x="531824" y="1702676"/>
            <a:ext cx="779767" cy="2049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517" y="693684"/>
            <a:ext cx="1727069" cy="58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4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308538" y="76200"/>
            <a:ext cx="10781862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3.3. AF - Transparency and Accountability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17626"/>
            <a:ext cx="12192000" cy="1587"/>
          </a:xfrm>
          <a:prstGeom prst="line">
            <a:avLst/>
          </a:prstGeom>
          <a:ln w="25400">
            <a:solidFill>
              <a:srgbClr val="B7E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791200" y="990600"/>
            <a:ext cx="6400800" cy="435267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400" b="1" dirty="0">
                <a:latin typeface="Century Gothic" panose="020B0502020202020204" pitchFamily="34" charset="0"/>
              </a:rPr>
              <a:t>All Board documents posted online prior to </a:t>
            </a:r>
            <a:r>
              <a:rPr lang="en-US" sz="2400" b="1" dirty="0" smtClean="0">
                <a:latin typeface="Century Gothic" panose="020B0502020202020204" pitchFamily="34" charset="0"/>
              </a:rPr>
              <a:t>meeting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All project and </a:t>
            </a:r>
            <a:r>
              <a:rPr lang="en-US" sz="2400" b="1" dirty="0" smtClean="0">
                <a:latin typeface="Century Gothic" panose="020B0502020202020204" pitchFamily="34" charset="0"/>
              </a:rPr>
              <a:t>program proposals </a:t>
            </a:r>
            <a:r>
              <a:rPr lang="en-US" sz="2400" b="1" dirty="0">
                <a:latin typeface="Century Gothic" panose="020B0502020202020204" pitchFamily="34" charset="0"/>
              </a:rPr>
              <a:t>received are considered and </a:t>
            </a:r>
            <a:r>
              <a:rPr lang="en-US" sz="2400" b="1" dirty="0" smtClean="0">
                <a:latin typeface="Century Gothic" panose="020B0502020202020204" pitchFamily="34" charset="0"/>
              </a:rPr>
              <a:t>reviews </a:t>
            </a:r>
            <a:r>
              <a:rPr lang="en-US" sz="2400" b="1" dirty="0">
                <a:latin typeface="Century Gothic" panose="020B0502020202020204" pitchFamily="34" charset="0"/>
              </a:rPr>
              <a:t>disclosed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anose="020B0502020202020204" pitchFamily="34" charset="0"/>
              </a:rPr>
              <a:t>The Board makes and publishes in its meeting reports a decision about every proposal submitted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latin typeface="Century Gothic" panose="020B0502020202020204" pitchFamily="34" charset="0"/>
              </a:rPr>
              <a:t>Possibility to comment on all proposals online before consideration by </a:t>
            </a:r>
            <a:r>
              <a:rPr lang="en-US" sz="2400" b="1" dirty="0" smtClean="0">
                <a:latin typeface="Century Gothic" panose="020B0502020202020204" pitchFamily="34" charset="0"/>
              </a:rPr>
              <a:t>Board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anose="020B0502020202020204" pitchFamily="34" charset="0"/>
              </a:rPr>
              <a:t>All Board meetings are broadcasted live online and are open to observers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i="1" dirty="0" smtClean="0"/>
              <a:t>      </a:t>
            </a:r>
            <a:endParaRPr lang="en-US" sz="2000" dirty="0"/>
          </a:p>
          <a:p>
            <a:pPr marL="0" indent="0">
              <a:spcAft>
                <a:spcPts val="600"/>
              </a:spcAft>
              <a:buNone/>
            </a:pPr>
            <a:endParaRPr lang="en-US" sz="2000" dirty="0"/>
          </a:p>
        </p:txBody>
      </p:sp>
      <p:pic>
        <p:nvPicPr>
          <p:cNvPr id="7" name="Content Placeholder 7" descr="~56516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865586"/>
            <a:ext cx="5384800" cy="415684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769"/>
            <a:ext cx="1045779" cy="45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62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p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alpha val="18000"/>
          </a:schemeClr>
        </a:solidFill>
        <a:ln>
          <a:solidFill>
            <a:srgbClr val="92D05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 Yellow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561</Words>
  <Application>Microsoft Office PowerPoint</Application>
  <PresentationFormat>Personnalisé</PresentationFormat>
  <Paragraphs>109</Paragraphs>
  <Slides>13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Ecology 16x9</vt:lpstr>
      <vt:lpstr>Wisp</vt:lpstr>
      <vt:lpstr>Office Theme</vt:lpstr>
      <vt:lpstr>3_Office Theme</vt:lpstr>
      <vt:lpstr>1_Ecology 16x9</vt:lpstr>
      <vt:lpstr>    Sécheresses et désertification:   quelles mesures d’atténuation et d’adaptation ?           Point de vue  du d          FONDS D’ADAPTATION     </vt:lpstr>
      <vt:lpstr>Drought and Dersertification linked to CC: what mitigation or adaptation measures ?       The view of the     Adaptation Fund          </vt:lpstr>
      <vt:lpstr>1. 1. Main international Funds in the multilateral Climate Finance . Report 2016 UNEP. Adaptation needs US$/y 140 - 300 billion within 2030  versus international public financing for adaptation in developing countries  US$ 22.5 billion in 2014</vt:lpstr>
      <vt:lpstr>1.3. Adaptation Fund was established under Kyoto Protocol /UNFCCC</vt:lpstr>
      <vt:lpstr>        2.1. AF - Main Figures      12 MIE: UNDP, WFP, UNEP, WB, IFAD,                UN-HABITAT, WMO, UNESCO... 24 NIE: ...   6 RIE: OSS, BOAD, CAF, CDB, CABEI, SPREP</vt:lpstr>
      <vt:lpstr>2.2. AF has financed 55 concrete adaptation  projects/programs  in 63 countries: Grant MUS$ 357,7 </vt:lpstr>
      <vt:lpstr>3.1. AF – Projects-Programs % Investments  by         Sectors ( Grants 357,7 M US$ ) </vt:lpstr>
      <vt:lpstr>3.2. AF - Specific Features </vt:lpstr>
      <vt:lpstr>3.3. AF - Transparency and Accountability</vt:lpstr>
      <vt:lpstr>4.1. Climate change adaptation project  in oasis zones – Sector : Agriculture –    MUS$ 9,98     </vt:lpstr>
      <vt:lpstr>4.2. Climate change adaptation project in oasis zones – MUS$  9,98 –  IE: ADA –  4,5 years –   04 .10.15</vt:lpstr>
      <vt:lpstr>4.2. Climate change adaptation project in oasis zones              </vt:lpstr>
      <vt:lpstr>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2015-07-23T22:33:08Z</dcterms:created>
  <dcterms:modified xsi:type="dcterms:W3CDTF">2016-11-15T17:26:27Z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