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0"/>
  </p:normalViewPr>
  <p:slideViewPr>
    <p:cSldViewPr snapToGrid="0">
      <p:cViewPr varScale="1">
        <p:scale>
          <a:sx n="16" d="100"/>
          <a:sy n="16" d="100"/>
        </p:scale>
        <p:origin x="1716" y="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5CCC3-8259-4EEF-95DC-4569A0E328E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20B91D3-1E39-4442-9A5D-223FB282800C}">
      <dgm:prSet/>
      <dgm:spPr/>
      <dgm:t>
        <a:bodyPr/>
        <a:lstStyle/>
        <a:p>
          <a:r>
            <a:rPr lang="fr-FR"/>
            <a:t>La nature para juridique du concept de ports verts</a:t>
          </a:r>
          <a:endParaRPr lang="en-US"/>
        </a:p>
      </dgm:t>
    </dgm:pt>
    <dgm:pt modelId="{C6EB2B66-A554-4E77-9B8A-8B9C792E06DF}" type="parTrans" cxnId="{6E2EF74C-F3FC-461F-89F3-E565202889CE}">
      <dgm:prSet/>
      <dgm:spPr/>
      <dgm:t>
        <a:bodyPr/>
        <a:lstStyle/>
        <a:p>
          <a:endParaRPr lang="en-US"/>
        </a:p>
      </dgm:t>
    </dgm:pt>
    <dgm:pt modelId="{764823CB-479E-4304-8B01-28F564DB367C}" type="sibTrans" cxnId="{6E2EF74C-F3FC-461F-89F3-E565202889CE}">
      <dgm:prSet/>
      <dgm:spPr/>
      <dgm:t>
        <a:bodyPr/>
        <a:lstStyle/>
        <a:p>
          <a:endParaRPr lang="en-US"/>
        </a:p>
      </dgm:t>
    </dgm:pt>
    <dgm:pt modelId="{D0D319CE-4401-4F64-8872-01B460BC33DB}">
      <dgm:prSet/>
      <dgm:spPr/>
      <dgm:t>
        <a:bodyPr/>
        <a:lstStyle/>
        <a:p>
          <a:r>
            <a:rPr lang="fr-FR"/>
            <a:t>L’inadéquation des notions d’actes et de faits juridiques</a:t>
          </a:r>
          <a:endParaRPr lang="en-US"/>
        </a:p>
      </dgm:t>
    </dgm:pt>
    <dgm:pt modelId="{4050A4CE-8378-428C-8DC1-1451771779BC}" type="parTrans" cxnId="{1C2239AA-00BD-4CA1-857F-33AE3AC30A1E}">
      <dgm:prSet/>
      <dgm:spPr/>
      <dgm:t>
        <a:bodyPr/>
        <a:lstStyle/>
        <a:p>
          <a:endParaRPr lang="en-US"/>
        </a:p>
      </dgm:t>
    </dgm:pt>
    <dgm:pt modelId="{B108AF95-7C42-46B9-996F-3B4D25A7A7DD}" type="sibTrans" cxnId="{1C2239AA-00BD-4CA1-857F-33AE3AC30A1E}">
      <dgm:prSet/>
      <dgm:spPr/>
      <dgm:t>
        <a:bodyPr/>
        <a:lstStyle/>
        <a:p>
          <a:endParaRPr lang="en-US"/>
        </a:p>
      </dgm:t>
    </dgm:pt>
    <dgm:pt modelId="{D76DC679-F547-4D9D-BF01-1D02777BF7D7}">
      <dgm:prSet/>
      <dgm:spPr/>
      <dgm:t>
        <a:bodyPr/>
        <a:lstStyle/>
        <a:p>
          <a:r>
            <a:rPr lang="fr-FR"/>
            <a:t>L’adéquation de la notion de sanction juridique: la labélisation</a:t>
          </a:r>
          <a:endParaRPr lang="en-US"/>
        </a:p>
      </dgm:t>
    </dgm:pt>
    <dgm:pt modelId="{3E6D090E-755F-41BF-BD29-6BEC14DF38E1}" type="parTrans" cxnId="{39DD1B3E-8221-4F7D-92D6-D44C4CFDFF6B}">
      <dgm:prSet/>
      <dgm:spPr/>
      <dgm:t>
        <a:bodyPr/>
        <a:lstStyle/>
        <a:p>
          <a:endParaRPr lang="en-US"/>
        </a:p>
      </dgm:t>
    </dgm:pt>
    <dgm:pt modelId="{0225FBAD-6BC8-4FAD-BC03-5C48BC2635DF}" type="sibTrans" cxnId="{39DD1B3E-8221-4F7D-92D6-D44C4CFDFF6B}">
      <dgm:prSet/>
      <dgm:spPr/>
      <dgm:t>
        <a:bodyPr/>
        <a:lstStyle/>
        <a:p>
          <a:endParaRPr lang="en-US"/>
        </a:p>
      </dgm:t>
    </dgm:pt>
    <dgm:pt modelId="{FE10B8C1-842A-7041-93A3-D0734084F22F}" type="pres">
      <dgm:prSet presAssocID="{65F5CCC3-8259-4EEF-95DC-4569A0E328E5}" presName="outerComposite" presStyleCnt="0">
        <dgm:presLayoutVars>
          <dgm:chMax val="5"/>
          <dgm:dir/>
          <dgm:resizeHandles val="exact"/>
        </dgm:presLayoutVars>
      </dgm:prSet>
      <dgm:spPr/>
    </dgm:pt>
    <dgm:pt modelId="{0BD40FA0-CF67-124E-BA94-0971401932D0}" type="pres">
      <dgm:prSet presAssocID="{65F5CCC3-8259-4EEF-95DC-4569A0E328E5}" presName="dummyMaxCanvas" presStyleCnt="0">
        <dgm:presLayoutVars/>
      </dgm:prSet>
      <dgm:spPr/>
    </dgm:pt>
    <dgm:pt modelId="{907FE0B1-49E7-7D44-8C58-1D4ECA6775D2}" type="pres">
      <dgm:prSet presAssocID="{65F5CCC3-8259-4EEF-95DC-4569A0E328E5}" presName="ThreeNodes_1" presStyleLbl="node1" presStyleIdx="0" presStyleCnt="3">
        <dgm:presLayoutVars>
          <dgm:bulletEnabled val="1"/>
        </dgm:presLayoutVars>
      </dgm:prSet>
      <dgm:spPr/>
    </dgm:pt>
    <dgm:pt modelId="{65609295-0E5B-E347-8B51-99BC98E1941F}" type="pres">
      <dgm:prSet presAssocID="{65F5CCC3-8259-4EEF-95DC-4569A0E328E5}" presName="ThreeNodes_2" presStyleLbl="node1" presStyleIdx="1" presStyleCnt="3">
        <dgm:presLayoutVars>
          <dgm:bulletEnabled val="1"/>
        </dgm:presLayoutVars>
      </dgm:prSet>
      <dgm:spPr/>
    </dgm:pt>
    <dgm:pt modelId="{7C1993AD-E505-CD49-89B2-4558B5F033D9}" type="pres">
      <dgm:prSet presAssocID="{65F5CCC3-8259-4EEF-95DC-4569A0E328E5}" presName="ThreeNodes_3" presStyleLbl="node1" presStyleIdx="2" presStyleCnt="3">
        <dgm:presLayoutVars>
          <dgm:bulletEnabled val="1"/>
        </dgm:presLayoutVars>
      </dgm:prSet>
      <dgm:spPr/>
    </dgm:pt>
    <dgm:pt modelId="{5041EBEC-F471-0C47-81CB-ECD5E6D98803}" type="pres">
      <dgm:prSet presAssocID="{65F5CCC3-8259-4EEF-95DC-4569A0E328E5}" presName="ThreeConn_1-2" presStyleLbl="fgAccFollowNode1" presStyleIdx="0" presStyleCnt="2">
        <dgm:presLayoutVars>
          <dgm:bulletEnabled val="1"/>
        </dgm:presLayoutVars>
      </dgm:prSet>
      <dgm:spPr/>
    </dgm:pt>
    <dgm:pt modelId="{03E7C776-AA11-7748-8D4F-94B2B8A84C59}" type="pres">
      <dgm:prSet presAssocID="{65F5CCC3-8259-4EEF-95DC-4569A0E328E5}" presName="ThreeConn_2-3" presStyleLbl="fgAccFollowNode1" presStyleIdx="1" presStyleCnt="2">
        <dgm:presLayoutVars>
          <dgm:bulletEnabled val="1"/>
        </dgm:presLayoutVars>
      </dgm:prSet>
      <dgm:spPr/>
    </dgm:pt>
    <dgm:pt modelId="{6B2C205A-4215-7A4A-BA69-009A4BCCE172}" type="pres">
      <dgm:prSet presAssocID="{65F5CCC3-8259-4EEF-95DC-4569A0E328E5}" presName="ThreeNodes_1_text" presStyleLbl="node1" presStyleIdx="2" presStyleCnt="3">
        <dgm:presLayoutVars>
          <dgm:bulletEnabled val="1"/>
        </dgm:presLayoutVars>
      </dgm:prSet>
      <dgm:spPr/>
    </dgm:pt>
    <dgm:pt modelId="{57164516-6F96-AC42-9155-E3E7C8E46EA5}" type="pres">
      <dgm:prSet presAssocID="{65F5CCC3-8259-4EEF-95DC-4569A0E328E5}" presName="ThreeNodes_2_text" presStyleLbl="node1" presStyleIdx="2" presStyleCnt="3">
        <dgm:presLayoutVars>
          <dgm:bulletEnabled val="1"/>
        </dgm:presLayoutVars>
      </dgm:prSet>
      <dgm:spPr/>
    </dgm:pt>
    <dgm:pt modelId="{67E2745D-E608-FC47-8AAE-B5D05501372D}" type="pres">
      <dgm:prSet presAssocID="{65F5CCC3-8259-4EEF-95DC-4569A0E328E5}" presName="ThreeNodes_3_text" presStyleLbl="node1" presStyleIdx="2" presStyleCnt="3">
        <dgm:presLayoutVars>
          <dgm:bulletEnabled val="1"/>
        </dgm:presLayoutVars>
      </dgm:prSet>
      <dgm:spPr/>
    </dgm:pt>
  </dgm:ptLst>
  <dgm:cxnLst>
    <dgm:cxn modelId="{F5A6151F-5165-8F4E-ACCC-1D87F4E99832}" type="presOf" srcId="{764823CB-479E-4304-8B01-28F564DB367C}" destId="{5041EBEC-F471-0C47-81CB-ECD5E6D98803}" srcOrd="0" destOrd="0" presId="urn:microsoft.com/office/officeart/2005/8/layout/vProcess5"/>
    <dgm:cxn modelId="{F57B912C-A964-994F-A99D-74FB4E8B3775}" type="presOf" srcId="{D0D319CE-4401-4F64-8872-01B460BC33DB}" destId="{65609295-0E5B-E347-8B51-99BC98E1941F}" srcOrd="0" destOrd="0" presId="urn:microsoft.com/office/officeart/2005/8/layout/vProcess5"/>
    <dgm:cxn modelId="{39DD1B3E-8221-4F7D-92D6-D44C4CFDFF6B}" srcId="{65F5CCC3-8259-4EEF-95DC-4569A0E328E5}" destId="{D76DC679-F547-4D9D-BF01-1D02777BF7D7}" srcOrd="2" destOrd="0" parTransId="{3E6D090E-755F-41BF-BD29-6BEC14DF38E1}" sibTransId="{0225FBAD-6BC8-4FAD-BC03-5C48BC2635DF}"/>
    <dgm:cxn modelId="{2610705B-FEE0-D442-B9CD-ADDFF500B528}" type="presOf" srcId="{B108AF95-7C42-46B9-996F-3B4D25A7A7DD}" destId="{03E7C776-AA11-7748-8D4F-94B2B8A84C59}" srcOrd="0" destOrd="0" presId="urn:microsoft.com/office/officeart/2005/8/layout/vProcess5"/>
    <dgm:cxn modelId="{6E2EF74C-F3FC-461F-89F3-E565202889CE}" srcId="{65F5CCC3-8259-4EEF-95DC-4569A0E328E5}" destId="{920B91D3-1E39-4442-9A5D-223FB282800C}" srcOrd="0" destOrd="0" parTransId="{C6EB2B66-A554-4E77-9B8A-8B9C792E06DF}" sibTransId="{764823CB-479E-4304-8B01-28F564DB367C}"/>
    <dgm:cxn modelId="{D8F5E86E-211E-4F4C-928A-7B32399AE5F1}" type="presOf" srcId="{920B91D3-1E39-4442-9A5D-223FB282800C}" destId="{907FE0B1-49E7-7D44-8C58-1D4ECA6775D2}" srcOrd="0" destOrd="0" presId="urn:microsoft.com/office/officeart/2005/8/layout/vProcess5"/>
    <dgm:cxn modelId="{99C2D955-A492-D94F-981D-C25577F31734}" type="presOf" srcId="{D76DC679-F547-4D9D-BF01-1D02777BF7D7}" destId="{7C1993AD-E505-CD49-89B2-4558B5F033D9}" srcOrd="0" destOrd="0" presId="urn:microsoft.com/office/officeart/2005/8/layout/vProcess5"/>
    <dgm:cxn modelId="{1D011089-1590-6E4C-834A-8A38137CD827}" type="presOf" srcId="{D76DC679-F547-4D9D-BF01-1D02777BF7D7}" destId="{67E2745D-E608-FC47-8AAE-B5D05501372D}" srcOrd="1" destOrd="0" presId="urn:microsoft.com/office/officeart/2005/8/layout/vProcess5"/>
    <dgm:cxn modelId="{1C2239AA-00BD-4CA1-857F-33AE3AC30A1E}" srcId="{65F5CCC3-8259-4EEF-95DC-4569A0E328E5}" destId="{D0D319CE-4401-4F64-8872-01B460BC33DB}" srcOrd="1" destOrd="0" parTransId="{4050A4CE-8378-428C-8DC1-1451771779BC}" sibTransId="{B108AF95-7C42-46B9-996F-3B4D25A7A7DD}"/>
    <dgm:cxn modelId="{9AF52DB9-4892-AB43-A73F-A759CC9DDF43}" type="presOf" srcId="{D0D319CE-4401-4F64-8872-01B460BC33DB}" destId="{57164516-6F96-AC42-9155-E3E7C8E46EA5}" srcOrd="1" destOrd="0" presId="urn:microsoft.com/office/officeart/2005/8/layout/vProcess5"/>
    <dgm:cxn modelId="{B3F4DAFC-5996-524C-A821-978065E31478}" type="presOf" srcId="{65F5CCC3-8259-4EEF-95DC-4569A0E328E5}" destId="{FE10B8C1-842A-7041-93A3-D0734084F22F}" srcOrd="0" destOrd="0" presId="urn:microsoft.com/office/officeart/2005/8/layout/vProcess5"/>
    <dgm:cxn modelId="{9C3757FF-88F6-2C44-A479-941C4610290B}" type="presOf" srcId="{920B91D3-1E39-4442-9A5D-223FB282800C}" destId="{6B2C205A-4215-7A4A-BA69-009A4BCCE172}" srcOrd="1" destOrd="0" presId="urn:microsoft.com/office/officeart/2005/8/layout/vProcess5"/>
    <dgm:cxn modelId="{BF329CDF-2D6F-F247-B888-B597EFD38DE5}" type="presParOf" srcId="{FE10B8C1-842A-7041-93A3-D0734084F22F}" destId="{0BD40FA0-CF67-124E-BA94-0971401932D0}" srcOrd="0" destOrd="0" presId="urn:microsoft.com/office/officeart/2005/8/layout/vProcess5"/>
    <dgm:cxn modelId="{D17C254D-88C1-6B4E-8B45-A4DF5DC672D8}" type="presParOf" srcId="{FE10B8C1-842A-7041-93A3-D0734084F22F}" destId="{907FE0B1-49E7-7D44-8C58-1D4ECA6775D2}" srcOrd="1" destOrd="0" presId="urn:microsoft.com/office/officeart/2005/8/layout/vProcess5"/>
    <dgm:cxn modelId="{CABC3CBF-0C79-FE42-A6A5-941610CC7324}" type="presParOf" srcId="{FE10B8C1-842A-7041-93A3-D0734084F22F}" destId="{65609295-0E5B-E347-8B51-99BC98E1941F}" srcOrd="2" destOrd="0" presId="urn:microsoft.com/office/officeart/2005/8/layout/vProcess5"/>
    <dgm:cxn modelId="{704A2402-805E-9349-86C2-CEB615B8F554}" type="presParOf" srcId="{FE10B8C1-842A-7041-93A3-D0734084F22F}" destId="{7C1993AD-E505-CD49-89B2-4558B5F033D9}" srcOrd="3" destOrd="0" presId="urn:microsoft.com/office/officeart/2005/8/layout/vProcess5"/>
    <dgm:cxn modelId="{5B252B22-6158-B94B-8C19-5F3783A9940E}" type="presParOf" srcId="{FE10B8C1-842A-7041-93A3-D0734084F22F}" destId="{5041EBEC-F471-0C47-81CB-ECD5E6D98803}" srcOrd="4" destOrd="0" presId="urn:microsoft.com/office/officeart/2005/8/layout/vProcess5"/>
    <dgm:cxn modelId="{5AECBDF9-6663-7245-8539-2E15B2A16229}" type="presParOf" srcId="{FE10B8C1-842A-7041-93A3-D0734084F22F}" destId="{03E7C776-AA11-7748-8D4F-94B2B8A84C59}" srcOrd="5" destOrd="0" presId="urn:microsoft.com/office/officeart/2005/8/layout/vProcess5"/>
    <dgm:cxn modelId="{9EA5773B-6084-AC42-A716-92DA64EE6FC3}" type="presParOf" srcId="{FE10B8C1-842A-7041-93A3-D0734084F22F}" destId="{6B2C205A-4215-7A4A-BA69-009A4BCCE172}" srcOrd="6" destOrd="0" presId="urn:microsoft.com/office/officeart/2005/8/layout/vProcess5"/>
    <dgm:cxn modelId="{A9087760-C8F2-674F-9909-85F4D88716F9}" type="presParOf" srcId="{FE10B8C1-842A-7041-93A3-D0734084F22F}" destId="{57164516-6F96-AC42-9155-E3E7C8E46EA5}" srcOrd="7" destOrd="0" presId="urn:microsoft.com/office/officeart/2005/8/layout/vProcess5"/>
    <dgm:cxn modelId="{79550BBF-D10D-6549-A4CD-FA14CC4E540E}" type="presParOf" srcId="{FE10B8C1-842A-7041-93A3-D0734084F22F}" destId="{67E2745D-E608-FC47-8AAE-B5D05501372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79F0E-BE11-4220-A25E-634E1C677DC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A3D2E63-5DB4-462E-9D2F-6CF388C87544}">
      <dgm:prSet/>
      <dgm:spPr/>
      <dgm:t>
        <a:bodyPr/>
        <a:lstStyle/>
        <a:p>
          <a:r>
            <a:rPr lang="fr-FR" b="1"/>
            <a:t>I- Le droit, un outil de transformation écologique des ports</a:t>
          </a:r>
          <a:endParaRPr lang="en-US"/>
        </a:p>
      </dgm:t>
    </dgm:pt>
    <dgm:pt modelId="{E39BBE6F-F773-424F-86D0-20C655554828}" type="parTrans" cxnId="{936D3507-6D31-4C71-94BB-B069183AD696}">
      <dgm:prSet/>
      <dgm:spPr/>
      <dgm:t>
        <a:bodyPr/>
        <a:lstStyle/>
        <a:p>
          <a:endParaRPr lang="en-US"/>
        </a:p>
      </dgm:t>
    </dgm:pt>
    <dgm:pt modelId="{4D20C8F7-9E1F-4FDF-92E8-BDDC4511AE90}" type="sibTrans" cxnId="{936D3507-6D31-4C71-94BB-B069183AD696}">
      <dgm:prSet/>
      <dgm:spPr/>
      <dgm:t>
        <a:bodyPr/>
        <a:lstStyle/>
        <a:p>
          <a:endParaRPr lang="en-US"/>
        </a:p>
      </dgm:t>
    </dgm:pt>
    <dgm:pt modelId="{11C367BB-08EB-4F3E-B923-8356D19EC7E3}">
      <dgm:prSet/>
      <dgm:spPr/>
      <dgm:t>
        <a:bodyPr/>
        <a:lstStyle/>
        <a:p>
          <a:r>
            <a:rPr lang="fr-FR" b="1"/>
            <a:t>II- Le droit, un vecteur d’incitation à l’écologisation des ports</a:t>
          </a:r>
          <a:endParaRPr lang="en-US"/>
        </a:p>
      </dgm:t>
    </dgm:pt>
    <dgm:pt modelId="{89E52423-00C5-4EFA-9631-5BCA5B1E83F7}" type="parTrans" cxnId="{51E49B79-A480-4E3E-917F-F34D3EAFF89B}">
      <dgm:prSet/>
      <dgm:spPr/>
      <dgm:t>
        <a:bodyPr/>
        <a:lstStyle/>
        <a:p>
          <a:endParaRPr lang="en-US"/>
        </a:p>
      </dgm:t>
    </dgm:pt>
    <dgm:pt modelId="{D0AD1637-86DF-464D-812F-C38AE58F8E38}" type="sibTrans" cxnId="{51E49B79-A480-4E3E-917F-F34D3EAFF89B}">
      <dgm:prSet/>
      <dgm:spPr/>
      <dgm:t>
        <a:bodyPr/>
        <a:lstStyle/>
        <a:p>
          <a:endParaRPr lang="en-US"/>
        </a:p>
      </dgm:t>
    </dgm:pt>
    <dgm:pt modelId="{FC3B204E-A5D3-1B45-B131-C69CACD793FA}" type="pres">
      <dgm:prSet presAssocID="{A6379F0E-BE11-4220-A25E-634E1C677DCB}" presName="linear" presStyleCnt="0">
        <dgm:presLayoutVars>
          <dgm:animLvl val="lvl"/>
          <dgm:resizeHandles val="exact"/>
        </dgm:presLayoutVars>
      </dgm:prSet>
      <dgm:spPr/>
    </dgm:pt>
    <dgm:pt modelId="{EE4DF477-96D0-DA44-B9CA-7A9CD7EAF018}" type="pres">
      <dgm:prSet presAssocID="{4A3D2E63-5DB4-462E-9D2F-6CF388C87544}" presName="parentText" presStyleLbl="node1" presStyleIdx="0" presStyleCnt="2">
        <dgm:presLayoutVars>
          <dgm:chMax val="0"/>
          <dgm:bulletEnabled val="1"/>
        </dgm:presLayoutVars>
      </dgm:prSet>
      <dgm:spPr/>
    </dgm:pt>
    <dgm:pt modelId="{415E2574-2087-744B-941E-E5268453C40C}" type="pres">
      <dgm:prSet presAssocID="{4D20C8F7-9E1F-4FDF-92E8-BDDC4511AE90}" presName="spacer" presStyleCnt="0"/>
      <dgm:spPr/>
    </dgm:pt>
    <dgm:pt modelId="{5AE59BDB-103F-DA4F-B5FB-EB4EC3B3C8FD}" type="pres">
      <dgm:prSet presAssocID="{11C367BB-08EB-4F3E-B923-8356D19EC7E3}" presName="parentText" presStyleLbl="node1" presStyleIdx="1" presStyleCnt="2">
        <dgm:presLayoutVars>
          <dgm:chMax val="0"/>
          <dgm:bulletEnabled val="1"/>
        </dgm:presLayoutVars>
      </dgm:prSet>
      <dgm:spPr/>
    </dgm:pt>
  </dgm:ptLst>
  <dgm:cxnLst>
    <dgm:cxn modelId="{936D3507-6D31-4C71-94BB-B069183AD696}" srcId="{A6379F0E-BE11-4220-A25E-634E1C677DCB}" destId="{4A3D2E63-5DB4-462E-9D2F-6CF388C87544}" srcOrd="0" destOrd="0" parTransId="{E39BBE6F-F773-424F-86D0-20C655554828}" sibTransId="{4D20C8F7-9E1F-4FDF-92E8-BDDC4511AE90}"/>
    <dgm:cxn modelId="{51E49B79-A480-4E3E-917F-F34D3EAFF89B}" srcId="{A6379F0E-BE11-4220-A25E-634E1C677DCB}" destId="{11C367BB-08EB-4F3E-B923-8356D19EC7E3}" srcOrd="1" destOrd="0" parTransId="{89E52423-00C5-4EFA-9631-5BCA5B1E83F7}" sibTransId="{D0AD1637-86DF-464D-812F-C38AE58F8E38}"/>
    <dgm:cxn modelId="{22BC555A-D390-7741-90D9-C050884D6AC7}" type="presOf" srcId="{11C367BB-08EB-4F3E-B923-8356D19EC7E3}" destId="{5AE59BDB-103F-DA4F-B5FB-EB4EC3B3C8FD}" srcOrd="0" destOrd="0" presId="urn:microsoft.com/office/officeart/2005/8/layout/vList2"/>
    <dgm:cxn modelId="{251AE68E-7C10-4D4D-8C1E-1D3CF7CDA319}" type="presOf" srcId="{4A3D2E63-5DB4-462E-9D2F-6CF388C87544}" destId="{EE4DF477-96D0-DA44-B9CA-7A9CD7EAF018}" srcOrd="0" destOrd="0" presId="urn:microsoft.com/office/officeart/2005/8/layout/vList2"/>
    <dgm:cxn modelId="{FE405D96-96E9-6240-921C-036D9A345BCC}" type="presOf" srcId="{A6379F0E-BE11-4220-A25E-634E1C677DCB}" destId="{FC3B204E-A5D3-1B45-B131-C69CACD793FA}" srcOrd="0" destOrd="0" presId="urn:microsoft.com/office/officeart/2005/8/layout/vList2"/>
    <dgm:cxn modelId="{3DCC153E-9814-FA44-A5D9-18E188AB64F4}" type="presParOf" srcId="{FC3B204E-A5D3-1B45-B131-C69CACD793FA}" destId="{EE4DF477-96D0-DA44-B9CA-7A9CD7EAF018}" srcOrd="0" destOrd="0" presId="urn:microsoft.com/office/officeart/2005/8/layout/vList2"/>
    <dgm:cxn modelId="{0BAB9B02-71F5-5F41-BC87-63C05AD0FD5E}" type="presParOf" srcId="{FC3B204E-A5D3-1B45-B131-C69CACD793FA}" destId="{415E2574-2087-744B-941E-E5268453C40C}" srcOrd="1" destOrd="0" presId="urn:microsoft.com/office/officeart/2005/8/layout/vList2"/>
    <dgm:cxn modelId="{F4EFDC21-6494-BC41-A894-7E38EB11B243}" type="presParOf" srcId="{FC3B204E-A5D3-1B45-B131-C69CACD793FA}" destId="{5AE59BDB-103F-DA4F-B5FB-EB4EC3B3C8F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FE0B1-49E7-7D44-8C58-1D4ECA6775D2}">
      <dsp:nvSpPr>
        <dsp:cNvPr id="0" name=""/>
        <dsp:cNvSpPr/>
      </dsp:nvSpPr>
      <dsp:spPr>
        <a:xfrm>
          <a:off x="0" y="0"/>
          <a:ext cx="7772400" cy="11429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a:t>La nature para juridique du concept de ports verts</a:t>
          </a:r>
          <a:endParaRPr lang="en-US" sz="3000" kern="1200"/>
        </a:p>
      </dsp:txBody>
      <dsp:txXfrm>
        <a:off x="33477" y="33477"/>
        <a:ext cx="6539014" cy="1076045"/>
      </dsp:txXfrm>
    </dsp:sp>
    <dsp:sp modelId="{65609295-0E5B-E347-8B51-99BC98E1941F}">
      <dsp:nvSpPr>
        <dsp:cNvPr id="0" name=""/>
        <dsp:cNvSpPr/>
      </dsp:nvSpPr>
      <dsp:spPr>
        <a:xfrm>
          <a:off x="685799" y="1333500"/>
          <a:ext cx="7772400" cy="1142999"/>
        </a:xfrm>
        <a:prstGeom prst="roundRect">
          <a:avLst>
            <a:gd name="adj" fmla="val 10000"/>
          </a:avLst>
        </a:prstGeom>
        <a:solidFill>
          <a:schemeClr val="accent2">
            <a:hueOff val="1508841"/>
            <a:satOff val="2903"/>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a:t>L’inadéquation des notions d’actes et de faits juridiques</a:t>
          </a:r>
          <a:endParaRPr lang="en-US" sz="3000" kern="1200"/>
        </a:p>
      </dsp:txBody>
      <dsp:txXfrm>
        <a:off x="719276" y="1366977"/>
        <a:ext cx="6276696" cy="1076045"/>
      </dsp:txXfrm>
    </dsp:sp>
    <dsp:sp modelId="{7C1993AD-E505-CD49-89B2-4558B5F033D9}">
      <dsp:nvSpPr>
        <dsp:cNvPr id="0" name=""/>
        <dsp:cNvSpPr/>
      </dsp:nvSpPr>
      <dsp:spPr>
        <a:xfrm>
          <a:off x="1371599" y="2667000"/>
          <a:ext cx="7772400" cy="1142999"/>
        </a:xfrm>
        <a:prstGeom prst="roundRect">
          <a:avLst>
            <a:gd name="adj" fmla="val 10000"/>
          </a:avLst>
        </a:prstGeom>
        <a:solidFill>
          <a:schemeClr val="accent2">
            <a:hueOff val="3017682"/>
            <a:satOff val="5806"/>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a:t>L’adéquation de la notion de sanction juridique: la labélisation</a:t>
          </a:r>
          <a:endParaRPr lang="en-US" sz="3000" kern="1200"/>
        </a:p>
      </dsp:txBody>
      <dsp:txXfrm>
        <a:off x="1405076" y="2700477"/>
        <a:ext cx="6276696" cy="1076046"/>
      </dsp:txXfrm>
    </dsp:sp>
    <dsp:sp modelId="{5041EBEC-F471-0C47-81CB-ECD5E6D98803}">
      <dsp:nvSpPr>
        <dsp:cNvPr id="0" name=""/>
        <dsp:cNvSpPr/>
      </dsp:nvSpPr>
      <dsp:spPr>
        <a:xfrm>
          <a:off x="7029450" y="866775"/>
          <a:ext cx="742950" cy="7429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196614" y="866775"/>
        <a:ext cx="408622" cy="559070"/>
      </dsp:txXfrm>
    </dsp:sp>
    <dsp:sp modelId="{03E7C776-AA11-7748-8D4F-94B2B8A84C59}">
      <dsp:nvSpPr>
        <dsp:cNvPr id="0" name=""/>
        <dsp:cNvSpPr/>
      </dsp:nvSpPr>
      <dsp:spPr>
        <a:xfrm>
          <a:off x="7715250" y="2192655"/>
          <a:ext cx="742950" cy="742950"/>
        </a:xfrm>
        <a:prstGeom prst="downArrow">
          <a:avLst>
            <a:gd name="adj1" fmla="val 55000"/>
            <a:gd name="adj2" fmla="val 45000"/>
          </a:avLst>
        </a:prstGeom>
        <a:solidFill>
          <a:schemeClr val="accent2">
            <a:tint val="40000"/>
            <a:alpha val="90000"/>
            <a:hueOff val="3221336"/>
            <a:satOff val="8312"/>
            <a:lumOff val="1101"/>
            <a:alphaOff val="0"/>
          </a:schemeClr>
        </a:solidFill>
        <a:ln w="12700" cap="flat" cmpd="sng" algn="ctr">
          <a:solidFill>
            <a:schemeClr val="accent2">
              <a:tint val="40000"/>
              <a:alpha val="90000"/>
              <a:hueOff val="3221336"/>
              <a:satOff val="8312"/>
              <a:lumOff val="11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882414" y="2192655"/>
        <a:ext cx="408622" cy="559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DF477-96D0-DA44-B9CA-7A9CD7EAF018}">
      <dsp:nvSpPr>
        <dsp:cNvPr id="0" name=""/>
        <dsp:cNvSpPr/>
      </dsp:nvSpPr>
      <dsp:spPr>
        <a:xfrm>
          <a:off x="0" y="8375"/>
          <a:ext cx="5980170" cy="26068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b="1" kern="1200"/>
            <a:t>I- Le droit, un outil de transformation écologique des ports</a:t>
          </a:r>
          <a:endParaRPr lang="en-US" sz="3700" kern="1200"/>
        </a:p>
      </dsp:txBody>
      <dsp:txXfrm>
        <a:off x="127257" y="135632"/>
        <a:ext cx="5725656" cy="2352355"/>
      </dsp:txXfrm>
    </dsp:sp>
    <dsp:sp modelId="{5AE59BDB-103F-DA4F-B5FB-EB4EC3B3C8FD}">
      <dsp:nvSpPr>
        <dsp:cNvPr id="0" name=""/>
        <dsp:cNvSpPr/>
      </dsp:nvSpPr>
      <dsp:spPr>
        <a:xfrm>
          <a:off x="0" y="2721804"/>
          <a:ext cx="5980170" cy="2606869"/>
        </a:xfrm>
        <a:prstGeom prst="roundRect">
          <a:avLst/>
        </a:prstGeom>
        <a:solidFill>
          <a:schemeClr val="accent2">
            <a:hueOff val="3017682"/>
            <a:satOff val="5806"/>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r-FR" sz="3700" b="1" kern="1200"/>
            <a:t>II- Le droit, un vecteur d’incitation à l’écologisation des ports</a:t>
          </a:r>
          <a:endParaRPr lang="en-US" sz="3700" kern="1200"/>
        </a:p>
      </dsp:txBody>
      <dsp:txXfrm>
        <a:off x="127257" y="2849061"/>
        <a:ext cx="5725656" cy="23523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4/6/2025</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‹N°›</a:t>
            </a:fld>
            <a:endParaRPr lang="en-US" sz="1000" dirty="0"/>
          </a:p>
        </p:txBody>
      </p:sp>
    </p:spTree>
    <p:extLst>
      <p:ext uri="{BB962C8B-B14F-4D97-AF65-F5344CB8AC3E}">
        <p14:creationId xmlns:p14="http://schemas.microsoft.com/office/powerpoint/2010/main" val="318928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14067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386398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353745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00179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4/6/2025</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‹N°›</a:t>
            </a:fld>
            <a:endParaRPr lang="en-US" dirty="0"/>
          </a:p>
        </p:txBody>
      </p:sp>
    </p:spTree>
    <p:extLst>
      <p:ext uri="{BB962C8B-B14F-4D97-AF65-F5344CB8AC3E}">
        <p14:creationId xmlns:p14="http://schemas.microsoft.com/office/powerpoint/2010/main" val="5825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‹N°›</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690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69415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183229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249421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4/6/2025</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‹N°›</a:t>
            </a:fld>
            <a:endParaRPr lang="en-US"/>
          </a:p>
        </p:txBody>
      </p:sp>
    </p:spTree>
    <p:extLst>
      <p:ext uri="{BB962C8B-B14F-4D97-AF65-F5344CB8AC3E}">
        <p14:creationId xmlns:p14="http://schemas.microsoft.com/office/powerpoint/2010/main" val="98436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4/6/2025</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692826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eau, embarcation, plein air, bateau&#10;&#10;Description générée automatiquement">
            <a:extLst>
              <a:ext uri="{FF2B5EF4-FFF2-40B4-BE49-F238E27FC236}">
                <a16:creationId xmlns:a16="http://schemas.microsoft.com/office/drawing/2014/main" id="{E94718BC-5C5A-DC80-0888-A7F728A4C93A}"/>
              </a:ext>
            </a:extLst>
          </p:cNvPr>
          <p:cNvPicPr>
            <a:picLocks noChangeAspect="1"/>
          </p:cNvPicPr>
          <p:nvPr/>
        </p:nvPicPr>
        <p:blipFill>
          <a:blip r:embed="rId2"/>
          <a:srcRect t="3846"/>
          <a:stretch/>
        </p:blipFill>
        <p:spPr>
          <a:xfrm>
            <a:off x="20" y="-1"/>
            <a:ext cx="12191980" cy="6858000"/>
          </a:xfrm>
          <a:prstGeom prst="rect">
            <a:avLst/>
          </a:prstGeom>
        </p:spPr>
      </p:pic>
      <p:sp>
        <p:nvSpPr>
          <p:cNvPr id="33" name="Rectangle 32">
            <a:extLst>
              <a:ext uri="{FF2B5EF4-FFF2-40B4-BE49-F238E27FC236}">
                <a16:creationId xmlns:a16="http://schemas.microsoft.com/office/drawing/2014/main" id="{9C982AD0-6B29-4C72-8F4E-229BAA86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3917"/>
            <a:ext cx="12192000" cy="106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3D92036-20B5-1437-4AB3-FF3378515B29}"/>
              </a:ext>
            </a:extLst>
          </p:cNvPr>
          <p:cNvSpPr>
            <a:spLocks noGrp="1"/>
          </p:cNvSpPr>
          <p:nvPr>
            <p:ph type="ctrTitle"/>
          </p:nvPr>
        </p:nvSpPr>
        <p:spPr>
          <a:xfrm>
            <a:off x="762001" y="5307069"/>
            <a:ext cx="6765516" cy="914400"/>
          </a:xfrm>
        </p:spPr>
        <p:txBody>
          <a:bodyPr anchor="ctr">
            <a:normAutofit/>
          </a:bodyPr>
          <a:lstStyle/>
          <a:p>
            <a:pPr algn="l"/>
            <a:r>
              <a:rPr lang="fr-FR" sz="2600"/>
              <a:t>Les écolabels portuaires et le droit: les ports verts</a:t>
            </a:r>
          </a:p>
        </p:txBody>
      </p:sp>
      <p:sp>
        <p:nvSpPr>
          <p:cNvPr id="3" name="Sous-titre 2">
            <a:extLst>
              <a:ext uri="{FF2B5EF4-FFF2-40B4-BE49-F238E27FC236}">
                <a16:creationId xmlns:a16="http://schemas.microsoft.com/office/drawing/2014/main" id="{A4167A80-4BB5-B4B8-BD01-1586B9EAAD20}"/>
              </a:ext>
            </a:extLst>
          </p:cNvPr>
          <p:cNvSpPr>
            <a:spLocks noGrp="1"/>
          </p:cNvSpPr>
          <p:nvPr>
            <p:ph type="subTitle" idx="1"/>
          </p:nvPr>
        </p:nvSpPr>
        <p:spPr>
          <a:xfrm>
            <a:off x="8129873" y="5307069"/>
            <a:ext cx="3300126" cy="914400"/>
          </a:xfrm>
        </p:spPr>
        <p:txBody>
          <a:bodyPr anchor="ctr">
            <a:normAutofit/>
          </a:bodyPr>
          <a:lstStyle/>
          <a:p>
            <a:pPr algn="l">
              <a:lnSpc>
                <a:spcPct val="95000"/>
              </a:lnSpc>
            </a:pPr>
            <a:r>
              <a:rPr lang="fr-FR" sz="1300" b="1"/>
              <a:t>Verlaine Etame Sone</a:t>
            </a:r>
          </a:p>
          <a:p>
            <a:pPr algn="l">
              <a:lnSpc>
                <a:spcPct val="95000"/>
              </a:lnSpc>
            </a:pPr>
            <a:r>
              <a:rPr lang="fr-FR" sz="1300"/>
              <a:t>MCF, Nantes Université</a:t>
            </a:r>
          </a:p>
          <a:p>
            <a:pPr algn="l">
              <a:lnSpc>
                <a:spcPct val="95000"/>
              </a:lnSpc>
            </a:pPr>
            <a:r>
              <a:rPr lang="fr-FR" sz="1300"/>
              <a:t>CDMO, EA 1165</a:t>
            </a:r>
          </a:p>
        </p:txBody>
      </p:sp>
    </p:spTree>
    <p:extLst>
      <p:ext uri="{BB962C8B-B14F-4D97-AF65-F5344CB8AC3E}">
        <p14:creationId xmlns:p14="http://schemas.microsoft.com/office/powerpoint/2010/main" val="27312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ABC5DE-20F8-47F4-78C2-4438AF4B816F}"/>
              </a:ext>
            </a:extLst>
          </p:cNvPr>
          <p:cNvSpPr>
            <a:spLocks noGrp="1"/>
          </p:cNvSpPr>
          <p:nvPr>
            <p:ph type="title"/>
          </p:nvPr>
        </p:nvSpPr>
        <p:spPr>
          <a:xfrm>
            <a:off x="6163464" y="755650"/>
            <a:ext cx="5266535" cy="1345115"/>
          </a:xfrm>
        </p:spPr>
        <p:txBody>
          <a:bodyPr>
            <a:normAutofit/>
          </a:bodyPr>
          <a:lstStyle/>
          <a:p>
            <a:r>
              <a:rPr lang="fr-FR" sz="2600"/>
              <a:t>Le droit, un outil de transformation écologique des ports</a:t>
            </a:r>
          </a:p>
        </p:txBody>
      </p:sp>
      <p:pic>
        <p:nvPicPr>
          <p:cNvPr id="18" name="Picture 17" descr="Tuyaux et réservoirs d’une usine industrielle">
            <a:extLst>
              <a:ext uri="{FF2B5EF4-FFF2-40B4-BE49-F238E27FC236}">
                <a16:creationId xmlns:a16="http://schemas.microsoft.com/office/drawing/2014/main" id="{86A25679-8DE7-A9B7-7AD4-E34DCD6817A8}"/>
              </a:ext>
            </a:extLst>
          </p:cNvPr>
          <p:cNvPicPr>
            <a:picLocks noChangeAspect="1"/>
          </p:cNvPicPr>
          <p:nvPr/>
        </p:nvPicPr>
        <p:blipFill>
          <a:blip r:embed="rId2"/>
          <a:srcRect l="13138" r="27758"/>
          <a:stretch/>
        </p:blipFill>
        <p:spPr>
          <a:xfrm>
            <a:off x="20" y="10"/>
            <a:ext cx="5404493" cy="6857990"/>
          </a:xfrm>
          <a:prstGeom prst="rect">
            <a:avLst/>
          </a:prstGeom>
        </p:spPr>
      </p:pic>
      <p:sp>
        <p:nvSpPr>
          <p:cNvPr id="3" name="Espace réservé du contenu 2">
            <a:extLst>
              <a:ext uri="{FF2B5EF4-FFF2-40B4-BE49-F238E27FC236}">
                <a16:creationId xmlns:a16="http://schemas.microsoft.com/office/drawing/2014/main" id="{FDE0512C-8F6A-712E-B702-C600A5D8438B}"/>
              </a:ext>
            </a:extLst>
          </p:cNvPr>
          <p:cNvSpPr>
            <a:spLocks noGrp="1"/>
          </p:cNvSpPr>
          <p:nvPr>
            <p:ph idx="1"/>
          </p:nvPr>
        </p:nvSpPr>
        <p:spPr>
          <a:xfrm>
            <a:off x="6163464" y="2207969"/>
            <a:ext cx="5266535" cy="3884983"/>
          </a:xfrm>
        </p:spPr>
        <p:txBody>
          <a:bodyPr>
            <a:normAutofit/>
          </a:bodyPr>
          <a:lstStyle/>
          <a:p>
            <a:pPr marL="0" indent="0">
              <a:lnSpc>
                <a:spcPct val="95000"/>
              </a:lnSpc>
              <a:buNone/>
            </a:pPr>
            <a:r>
              <a:rPr lang="fr-FR" sz="1800"/>
              <a:t>2</a:t>
            </a:r>
            <a:r>
              <a:rPr lang="fr-FR" sz="1800" b="1"/>
              <a:t>) Un outil de standardisation environnementale des infrastructures portuaires</a:t>
            </a:r>
          </a:p>
          <a:p>
            <a:pPr>
              <a:lnSpc>
                <a:spcPct val="95000"/>
              </a:lnSpc>
              <a:buFont typeface="Wingdings" pitchFamily="2" charset="2"/>
              <a:buChar char="Ø"/>
            </a:pPr>
            <a:r>
              <a:rPr lang="fr-FR" sz="1800"/>
              <a:t>La définition des indicateurs de qualité environnementale (installations de traitement de déchets, sources d’énergie renouvelables, électrification des quais et outillages de manutention, développement de l’intermodalité, production d’une énergie verte, utilisation des matériaux écologiques)</a:t>
            </a:r>
          </a:p>
          <a:p>
            <a:pPr>
              <a:lnSpc>
                <a:spcPct val="95000"/>
              </a:lnSpc>
              <a:buFont typeface="Wingdings" pitchFamily="2" charset="2"/>
              <a:buChar char="Ø"/>
            </a:pPr>
            <a:r>
              <a:rPr lang="fr-FR" sz="1800"/>
              <a:t>Répression de la méconnaissance des règles environnementales</a:t>
            </a:r>
          </a:p>
          <a:p>
            <a:pPr>
              <a:lnSpc>
                <a:spcPct val="95000"/>
              </a:lnSpc>
              <a:buFont typeface="Wingdings" pitchFamily="2" charset="2"/>
              <a:buChar char="Ø"/>
            </a:pPr>
            <a:endParaRPr lang="fr-FR" sz="1800"/>
          </a:p>
        </p:txBody>
      </p:sp>
    </p:spTree>
    <p:extLst>
      <p:ext uri="{BB962C8B-B14F-4D97-AF65-F5344CB8AC3E}">
        <p14:creationId xmlns:p14="http://schemas.microsoft.com/office/powerpoint/2010/main" val="183072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79E95B-FE4D-39AA-212B-D278B4CC3102}"/>
              </a:ext>
            </a:extLst>
          </p:cNvPr>
          <p:cNvSpPr>
            <a:spLocks noGrp="1"/>
          </p:cNvSpPr>
          <p:nvPr>
            <p:ph type="title"/>
          </p:nvPr>
        </p:nvSpPr>
        <p:spPr>
          <a:xfrm>
            <a:off x="6163464" y="755650"/>
            <a:ext cx="5266535" cy="1345115"/>
          </a:xfrm>
        </p:spPr>
        <p:txBody>
          <a:bodyPr>
            <a:normAutofit/>
          </a:bodyPr>
          <a:lstStyle/>
          <a:p>
            <a:r>
              <a:rPr lang="fr-FR" sz="2600"/>
              <a:t>Le droit, outil de transformation écologique des ports</a:t>
            </a:r>
          </a:p>
        </p:txBody>
      </p:sp>
      <p:pic>
        <p:nvPicPr>
          <p:cNvPr id="5" name="Picture 4" descr="Bureau avec des éléments de productivité">
            <a:extLst>
              <a:ext uri="{FF2B5EF4-FFF2-40B4-BE49-F238E27FC236}">
                <a16:creationId xmlns:a16="http://schemas.microsoft.com/office/drawing/2014/main" id="{237D9338-102B-A9BC-14D2-36979EFBDBFA}"/>
              </a:ext>
            </a:extLst>
          </p:cNvPr>
          <p:cNvPicPr>
            <a:picLocks noChangeAspect="1"/>
          </p:cNvPicPr>
          <p:nvPr/>
        </p:nvPicPr>
        <p:blipFill>
          <a:blip r:embed="rId2"/>
          <a:srcRect l="31323" r="16073" b="-1"/>
          <a:stretch/>
        </p:blipFill>
        <p:spPr>
          <a:xfrm>
            <a:off x="20" y="10"/>
            <a:ext cx="5404493" cy="6857990"/>
          </a:xfrm>
          <a:prstGeom prst="rect">
            <a:avLst/>
          </a:prstGeom>
        </p:spPr>
      </p:pic>
      <p:sp>
        <p:nvSpPr>
          <p:cNvPr id="3" name="Espace réservé du contenu 2">
            <a:extLst>
              <a:ext uri="{FF2B5EF4-FFF2-40B4-BE49-F238E27FC236}">
                <a16:creationId xmlns:a16="http://schemas.microsoft.com/office/drawing/2014/main" id="{12F196CE-AB00-0F07-5DB3-E18E56707895}"/>
              </a:ext>
            </a:extLst>
          </p:cNvPr>
          <p:cNvSpPr>
            <a:spLocks noGrp="1"/>
          </p:cNvSpPr>
          <p:nvPr>
            <p:ph idx="1"/>
          </p:nvPr>
        </p:nvSpPr>
        <p:spPr>
          <a:xfrm>
            <a:off x="6163464" y="2207969"/>
            <a:ext cx="5266535" cy="3884983"/>
          </a:xfrm>
        </p:spPr>
        <p:txBody>
          <a:bodyPr>
            <a:normAutofit/>
          </a:bodyPr>
          <a:lstStyle/>
          <a:p>
            <a:pPr>
              <a:lnSpc>
                <a:spcPct val="95000"/>
              </a:lnSpc>
              <a:buFont typeface="Wingdings" pitchFamily="2" charset="2"/>
              <a:buChar char="Ø"/>
            </a:pPr>
            <a:r>
              <a:rPr lang="fr-FR" sz="2000"/>
              <a:t>Planification des actions de transformation écologique à travers divers documents stratégiques:</a:t>
            </a:r>
          </a:p>
          <a:p>
            <a:pPr>
              <a:lnSpc>
                <a:spcPct val="95000"/>
              </a:lnSpc>
              <a:buFont typeface="Arial" panose="020B0604020202020204" pitchFamily="34" charset="0"/>
              <a:buChar char="•"/>
            </a:pPr>
            <a:r>
              <a:rPr lang="fr-FR" sz="2000"/>
              <a:t>Stratégies européennes pour l’intégration du système énergétique et pour l’hydrogène (8 juillet 2020)</a:t>
            </a:r>
          </a:p>
          <a:p>
            <a:pPr>
              <a:lnSpc>
                <a:spcPct val="95000"/>
              </a:lnSpc>
              <a:buFont typeface="Arial" panose="020B0604020202020204" pitchFamily="34" charset="0"/>
              <a:buChar char="•"/>
            </a:pPr>
            <a:r>
              <a:rPr lang="fr-FR" sz="2000"/>
              <a:t>Stratégie européenne pour une économie bleue durable (17 mai 2021)</a:t>
            </a:r>
          </a:p>
          <a:p>
            <a:pPr>
              <a:lnSpc>
                <a:spcPct val="95000"/>
              </a:lnSpc>
              <a:buFont typeface="Arial" panose="020B0604020202020204" pitchFamily="34" charset="0"/>
              <a:buChar char="•"/>
            </a:pPr>
            <a:r>
              <a:rPr lang="fr-FR" sz="2000"/>
              <a:t>Stratégie nationale portuaire (22 janvier 2021)</a:t>
            </a:r>
          </a:p>
          <a:p>
            <a:pPr>
              <a:lnSpc>
                <a:spcPct val="95000"/>
              </a:lnSpc>
              <a:buFont typeface="Arial" panose="020B0604020202020204" pitchFamily="34" charset="0"/>
              <a:buChar char="•"/>
            </a:pPr>
            <a:endParaRPr lang="fr-FR" sz="2000"/>
          </a:p>
          <a:p>
            <a:pPr>
              <a:lnSpc>
                <a:spcPct val="95000"/>
              </a:lnSpc>
              <a:buFont typeface="Courier New" panose="02070309020205020404" pitchFamily="49" charset="0"/>
              <a:buChar char="o"/>
            </a:pPr>
            <a:endParaRPr lang="fr-FR" sz="2000"/>
          </a:p>
        </p:txBody>
      </p:sp>
    </p:spTree>
    <p:extLst>
      <p:ext uri="{BB962C8B-B14F-4D97-AF65-F5344CB8AC3E}">
        <p14:creationId xmlns:p14="http://schemas.microsoft.com/office/powerpoint/2010/main" val="316793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E4C6D9-9AE2-6ACE-6259-5F9E78AAA5BE}"/>
              </a:ext>
            </a:extLst>
          </p:cNvPr>
          <p:cNvSpPr>
            <a:spLocks noGrp="1"/>
          </p:cNvSpPr>
          <p:nvPr>
            <p:ph type="title"/>
          </p:nvPr>
        </p:nvSpPr>
        <p:spPr>
          <a:xfrm>
            <a:off x="6163464" y="755650"/>
            <a:ext cx="5266535" cy="1345115"/>
          </a:xfrm>
        </p:spPr>
        <p:txBody>
          <a:bodyPr>
            <a:normAutofit/>
          </a:bodyPr>
          <a:lstStyle/>
          <a:p>
            <a:r>
              <a:rPr lang="fr-FR" sz="2600" dirty="0"/>
              <a:t>Le droit, un vecteur d’incitation à l’écologisation des ports</a:t>
            </a:r>
          </a:p>
        </p:txBody>
      </p:sp>
      <p:pic>
        <p:nvPicPr>
          <p:cNvPr id="5" name="Picture 4" descr="Caisses de stockage">
            <a:extLst>
              <a:ext uri="{FF2B5EF4-FFF2-40B4-BE49-F238E27FC236}">
                <a16:creationId xmlns:a16="http://schemas.microsoft.com/office/drawing/2014/main" id="{007C0340-5BA1-6087-F10E-8F791DD64F36}"/>
              </a:ext>
            </a:extLst>
          </p:cNvPr>
          <p:cNvPicPr>
            <a:picLocks noChangeAspect="1"/>
          </p:cNvPicPr>
          <p:nvPr/>
        </p:nvPicPr>
        <p:blipFill>
          <a:blip r:embed="rId2"/>
          <a:srcRect l="23063" r="24532"/>
          <a:stretch/>
        </p:blipFill>
        <p:spPr>
          <a:xfrm>
            <a:off x="20" y="10"/>
            <a:ext cx="5404493" cy="6857990"/>
          </a:xfrm>
          <a:prstGeom prst="rect">
            <a:avLst/>
          </a:prstGeom>
        </p:spPr>
      </p:pic>
      <p:sp>
        <p:nvSpPr>
          <p:cNvPr id="3" name="Espace réservé du contenu 2">
            <a:extLst>
              <a:ext uri="{FF2B5EF4-FFF2-40B4-BE49-F238E27FC236}">
                <a16:creationId xmlns:a16="http://schemas.microsoft.com/office/drawing/2014/main" id="{E4D54E69-C004-2224-1D37-4C3919A1320D}"/>
              </a:ext>
            </a:extLst>
          </p:cNvPr>
          <p:cNvSpPr>
            <a:spLocks noGrp="1"/>
          </p:cNvSpPr>
          <p:nvPr>
            <p:ph idx="1"/>
          </p:nvPr>
        </p:nvSpPr>
        <p:spPr>
          <a:xfrm>
            <a:off x="6163464" y="2207969"/>
            <a:ext cx="5266535" cy="3884983"/>
          </a:xfrm>
        </p:spPr>
        <p:txBody>
          <a:bodyPr>
            <a:normAutofit/>
          </a:bodyPr>
          <a:lstStyle/>
          <a:p>
            <a:pPr marL="514350" indent="-514350">
              <a:lnSpc>
                <a:spcPct val="95000"/>
              </a:lnSpc>
              <a:buAutoNum type="arabicParenR"/>
            </a:pPr>
            <a:r>
              <a:rPr lang="fr-FR" sz="2000" b="1" dirty="0"/>
              <a:t>Accompagner la transition écologique des ports</a:t>
            </a:r>
          </a:p>
          <a:p>
            <a:pPr>
              <a:lnSpc>
                <a:spcPct val="95000"/>
              </a:lnSpc>
              <a:buFont typeface="Wingdings" pitchFamily="2" charset="2"/>
              <a:buChar char="Ø"/>
            </a:pPr>
            <a:r>
              <a:rPr lang="fr-FR" sz="2000" dirty="0"/>
              <a:t>Soutenir financièrement le virage écologique des modèles économiques des ports (plans de relance maritime, fonds verts, financement des projets écologiques tels que le MAGPIE)</a:t>
            </a:r>
          </a:p>
          <a:p>
            <a:pPr>
              <a:lnSpc>
                <a:spcPct val="95000"/>
              </a:lnSpc>
              <a:buFont typeface="Wingdings" pitchFamily="2" charset="2"/>
              <a:buChar char="Ø"/>
            </a:pPr>
            <a:r>
              <a:rPr lang="fr-FR" sz="2000" dirty="0"/>
              <a:t>Aide au développement dans le cadre de la coopération internationale (accords de SAMOA, bailleurs de fonds internationaux, fonds verts CCNUCC, PLIFF)</a:t>
            </a:r>
          </a:p>
          <a:p>
            <a:pPr>
              <a:lnSpc>
                <a:spcPct val="95000"/>
              </a:lnSpc>
              <a:buFont typeface="Wingdings" pitchFamily="2" charset="2"/>
              <a:buChar char="Ø"/>
            </a:pPr>
            <a:endParaRPr lang="fr-FR" sz="2000" dirty="0"/>
          </a:p>
          <a:p>
            <a:pPr>
              <a:lnSpc>
                <a:spcPct val="95000"/>
              </a:lnSpc>
              <a:buFont typeface="Wingdings" pitchFamily="2" charset="2"/>
              <a:buChar char="Ø"/>
            </a:pPr>
            <a:endParaRPr lang="fr-FR" sz="2000" dirty="0"/>
          </a:p>
          <a:p>
            <a:pPr>
              <a:lnSpc>
                <a:spcPct val="95000"/>
              </a:lnSpc>
              <a:buFont typeface="Wingdings" pitchFamily="2" charset="2"/>
              <a:buChar char="Ø"/>
            </a:pPr>
            <a:endParaRPr lang="fr-FR" sz="2000" dirty="0"/>
          </a:p>
        </p:txBody>
      </p:sp>
    </p:spTree>
    <p:extLst>
      <p:ext uri="{BB962C8B-B14F-4D97-AF65-F5344CB8AC3E}">
        <p14:creationId xmlns:p14="http://schemas.microsoft.com/office/powerpoint/2010/main" val="209594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B0325-0312-43E3-72F2-E862EF2D95ED}"/>
              </a:ext>
            </a:extLst>
          </p:cNvPr>
          <p:cNvSpPr>
            <a:spLocks noGrp="1"/>
          </p:cNvSpPr>
          <p:nvPr>
            <p:ph type="title"/>
          </p:nvPr>
        </p:nvSpPr>
        <p:spPr/>
        <p:txBody>
          <a:bodyPr>
            <a:normAutofit/>
          </a:bodyPr>
          <a:lstStyle/>
          <a:p>
            <a:r>
              <a:rPr lang="fr-FR" dirty="0"/>
              <a:t>Le droit, un vecteur d’incitation à l’écologisation des ports</a:t>
            </a:r>
          </a:p>
        </p:txBody>
      </p:sp>
      <p:sp>
        <p:nvSpPr>
          <p:cNvPr id="3" name="Espace réservé du contenu 2">
            <a:extLst>
              <a:ext uri="{FF2B5EF4-FFF2-40B4-BE49-F238E27FC236}">
                <a16:creationId xmlns:a16="http://schemas.microsoft.com/office/drawing/2014/main" id="{7F8B7247-FF79-0EE1-DE8F-C84C19E8D020}"/>
              </a:ext>
            </a:extLst>
          </p:cNvPr>
          <p:cNvSpPr>
            <a:spLocks noGrp="1"/>
          </p:cNvSpPr>
          <p:nvPr>
            <p:ph idx="1"/>
          </p:nvPr>
        </p:nvSpPr>
        <p:spPr/>
        <p:txBody>
          <a:bodyPr/>
          <a:lstStyle/>
          <a:p>
            <a:pPr>
              <a:buFont typeface="Wingdings" pitchFamily="2" charset="2"/>
              <a:buChar char="Ø"/>
            </a:pPr>
            <a:endParaRPr lang="fr-FR" dirty="0"/>
          </a:p>
          <a:p>
            <a:pPr>
              <a:buFont typeface="Wingdings" pitchFamily="2" charset="2"/>
              <a:buChar char="Ø"/>
            </a:pPr>
            <a:endParaRPr lang="fr-FR" dirty="0"/>
          </a:p>
          <a:p>
            <a:pPr>
              <a:buFont typeface="Wingdings" pitchFamily="2" charset="2"/>
              <a:buChar char="Ø"/>
            </a:pPr>
            <a:r>
              <a:rPr lang="fr-FR" dirty="0"/>
              <a:t>La contractualisation des exigences environnementales dans la gestion portuaire</a:t>
            </a:r>
          </a:p>
        </p:txBody>
      </p:sp>
    </p:spTree>
    <p:extLst>
      <p:ext uri="{BB962C8B-B14F-4D97-AF65-F5344CB8AC3E}">
        <p14:creationId xmlns:p14="http://schemas.microsoft.com/office/powerpoint/2010/main" val="146727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6AEA3-5C85-521B-2834-372F054CDC3E}"/>
              </a:ext>
            </a:extLst>
          </p:cNvPr>
          <p:cNvSpPr>
            <a:spLocks noGrp="1"/>
          </p:cNvSpPr>
          <p:nvPr>
            <p:ph type="title"/>
          </p:nvPr>
        </p:nvSpPr>
        <p:spPr/>
        <p:txBody>
          <a:bodyPr>
            <a:normAutofit/>
          </a:bodyPr>
          <a:lstStyle/>
          <a:p>
            <a:r>
              <a:rPr lang="fr-FR" dirty="0"/>
              <a:t>Le droit, un vecteur d’incitation à l’écologisation des ports</a:t>
            </a:r>
          </a:p>
        </p:txBody>
      </p:sp>
      <p:sp>
        <p:nvSpPr>
          <p:cNvPr id="3" name="Espace réservé du contenu 2">
            <a:extLst>
              <a:ext uri="{FF2B5EF4-FFF2-40B4-BE49-F238E27FC236}">
                <a16:creationId xmlns:a16="http://schemas.microsoft.com/office/drawing/2014/main" id="{FF0A52BF-AC76-73D8-294E-04AC46F2474D}"/>
              </a:ext>
            </a:extLst>
          </p:cNvPr>
          <p:cNvSpPr>
            <a:spLocks noGrp="1"/>
          </p:cNvSpPr>
          <p:nvPr>
            <p:ph idx="1"/>
          </p:nvPr>
        </p:nvSpPr>
        <p:spPr/>
        <p:txBody>
          <a:bodyPr>
            <a:normAutofit lnSpcReduction="10000"/>
          </a:bodyPr>
          <a:lstStyle/>
          <a:p>
            <a:pPr marL="0" indent="0">
              <a:buNone/>
            </a:pPr>
            <a:r>
              <a:rPr lang="fr-FR" dirty="0"/>
              <a:t>2) </a:t>
            </a:r>
            <a:r>
              <a:rPr lang="fr-FR" b="1" dirty="0"/>
              <a:t>Favoriser le maintien des pratiques écologiques</a:t>
            </a:r>
          </a:p>
          <a:p>
            <a:pPr>
              <a:buFont typeface="Wingdings" pitchFamily="2" charset="2"/>
              <a:buChar char="Ø"/>
            </a:pPr>
            <a:r>
              <a:rPr lang="fr-FR" dirty="0"/>
              <a:t>Le levier fiscal de la pérennité écologique des ports: les incidences environnementales de l’extension du système d’échanges de quotas d’émission (SEQE-UE) au transport maritime</a:t>
            </a:r>
          </a:p>
          <a:p>
            <a:pPr>
              <a:buFont typeface="Wingdings" pitchFamily="2" charset="2"/>
              <a:buChar char="Ø"/>
            </a:pPr>
            <a:r>
              <a:rPr lang="fr-FR" dirty="0"/>
              <a:t>Les incidences environnementales d’une éventuelle taxe carbone mondiale</a:t>
            </a:r>
          </a:p>
        </p:txBody>
      </p:sp>
    </p:spTree>
    <p:extLst>
      <p:ext uri="{BB962C8B-B14F-4D97-AF65-F5344CB8AC3E}">
        <p14:creationId xmlns:p14="http://schemas.microsoft.com/office/powerpoint/2010/main" val="288137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C2B1A-E501-7082-C624-E44DC0B9919D}"/>
              </a:ext>
            </a:extLst>
          </p:cNvPr>
          <p:cNvSpPr>
            <a:spLocks noGrp="1"/>
          </p:cNvSpPr>
          <p:nvPr>
            <p:ph type="title"/>
          </p:nvPr>
        </p:nvSpPr>
        <p:spPr/>
        <p:txBody>
          <a:bodyPr>
            <a:normAutofit/>
          </a:bodyPr>
          <a:lstStyle/>
          <a:p>
            <a:r>
              <a:rPr lang="fr-FR" dirty="0"/>
              <a:t>Conclusion</a:t>
            </a:r>
          </a:p>
        </p:txBody>
      </p:sp>
      <p:sp>
        <p:nvSpPr>
          <p:cNvPr id="3" name="Espace réservé du contenu 2">
            <a:extLst>
              <a:ext uri="{FF2B5EF4-FFF2-40B4-BE49-F238E27FC236}">
                <a16:creationId xmlns:a16="http://schemas.microsoft.com/office/drawing/2014/main" id="{1D508211-B15D-C7F8-970B-0450F4F938FA}"/>
              </a:ext>
            </a:extLst>
          </p:cNvPr>
          <p:cNvSpPr>
            <a:spLocks noGrp="1"/>
          </p:cNvSpPr>
          <p:nvPr>
            <p:ph idx="1"/>
          </p:nvPr>
        </p:nvSpPr>
        <p:spPr/>
        <p:txBody>
          <a:bodyPr>
            <a:normAutofit/>
          </a:bodyPr>
          <a:lstStyle/>
          <a:p>
            <a:pPr marL="0" indent="0" algn="just">
              <a:buNone/>
            </a:pPr>
            <a:r>
              <a:rPr lang="fr-FR" dirty="0"/>
              <a:t>L’obtention et la préservation de l’écolabel portuaire supposent:</a:t>
            </a:r>
          </a:p>
          <a:p>
            <a:pPr algn="just">
              <a:buFont typeface="Wingdings" pitchFamily="2" charset="2"/>
              <a:buChar char="Ø"/>
            </a:pPr>
            <a:r>
              <a:rPr lang="fr-FR" dirty="0"/>
              <a:t>Une dynamique constante d’adaptation environnementale des organes et des infrastructures</a:t>
            </a:r>
          </a:p>
          <a:p>
            <a:pPr algn="just">
              <a:buFont typeface="Wingdings" pitchFamily="2" charset="2"/>
              <a:buChar char="Ø"/>
            </a:pPr>
            <a:r>
              <a:rPr lang="fr-FR" dirty="0"/>
              <a:t>Une vigilance environnementale permanente (contrôle de la qualité de l’air dans le périmètre du port)</a:t>
            </a:r>
          </a:p>
        </p:txBody>
      </p:sp>
    </p:spTree>
    <p:extLst>
      <p:ext uri="{BB962C8B-B14F-4D97-AF65-F5344CB8AC3E}">
        <p14:creationId xmlns:p14="http://schemas.microsoft.com/office/powerpoint/2010/main" val="12602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166168-3EDA-765C-2E63-26B6648AF50A}"/>
              </a:ext>
            </a:extLst>
          </p:cNvPr>
          <p:cNvSpPr>
            <a:spLocks noGrp="1"/>
          </p:cNvSpPr>
          <p:nvPr>
            <p:ph type="title"/>
          </p:nvPr>
        </p:nvSpPr>
        <p:spPr>
          <a:xfrm>
            <a:off x="6163464" y="755650"/>
            <a:ext cx="5266535" cy="1345115"/>
          </a:xfrm>
        </p:spPr>
        <p:txBody>
          <a:bodyPr>
            <a:normAutofit/>
          </a:bodyPr>
          <a:lstStyle/>
          <a:p>
            <a:r>
              <a:rPr lang="fr-FR" dirty="0"/>
              <a:t>Propos liminaires</a:t>
            </a:r>
          </a:p>
        </p:txBody>
      </p:sp>
      <p:pic>
        <p:nvPicPr>
          <p:cNvPr id="5" name="Picture 4" descr="Toit aérien d'un porte-conteneurs dans l'océan">
            <a:extLst>
              <a:ext uri="{FF2B5EF4-FFF2-40B4-BE49-F238E27FC236}">
                <a16:creationId xmlns:a16="http://schemas.microsoft.com/office/drawing/2014/main" id="{614B3957-E4A1-B88B-5B69-01025107D1A5}"/>
              </a:ext>
            </a:extLst>
          </p:cNvPr>
          <p:cNvPicPr>
            <a:picLocks noChangeAspect="1"/>
          </p:cNvPicPr>
          <p:nvPr/>
        </p:nvPicPr>
        <p:blipFill>
          <a:blip r:embed="rId2"/>
          <a:srcRect l="25043" r="23931" b="1"/>
          <a:stretch/>
        </p:blipFill>
        <p:spPr>
          <a:xfrm>
            <a:off x="20" y="10"/>
            <a:ext cx="5404493" cy="6857990"/>
          </a:xfrm>
          <a:prstGeom prst="rect">
            <a:avLst/>
          </a:prstGeom>
        </p:spPr>
      </p:pic>
      <p:sp>
        <p:nvSpPr>
          <p:cNvPr id="3" name="Espace réservé du contenu 2">
            <a:extLst>
              <a:ext uri="{FF2B5EF4-FFF2-40B4-BE49-F238E27FC236}">
                <a16:creationId xmlns:a16="http://schemas.microsoft.com/office/drawing/2014/main" id="{EB188F0B-3E6C-0F0C-A0B6-0F02D31F184B}"/>
              </a:ext>
            </a:extLst>
          </p:cNvPr>
          <p:cNvSpPr>
            <a:spLocks noGrp="1"/>
          </p:cNvSpPr>
          <p:nvPr>
            <p:ph idx="1"/>
          </p:nvPr>
        </p:nvSpPr>
        <p:spPr>
          <a:xfrm>
            <a:off x="6163464" y="2207969"/>
            <a:ext cx="5266535" cy="3884983"/>
          </a:xfrm>
        </p:spPr>
        <p:txBody>
          <a:bodyPr>
            <a:normAutofit/>
          </a:bodyPr>
          <a:lstStyle/>
          <a:p>
            <a:pPr marL="0" indent="0">
              <a:lnSpc>
                <a:spcPct val="95000"/>
              </a:lnSpc>
              <a:buNone/>
            </a:pPr>
            <a:r>
              <a:rPr lang="fr-FR" sz="2200" dirty="0"/>
              <a:t>La transition écologique des ports est un </a:t>
            </a:r>
            <a:r>
              <a:rPr lang="fr-FR" sz="2200" b="1" dirty="0"/>
              <a:t>enjeu climatique majeur</a:t>
            </a:r>
          </a:p>
          <a:p>
            <a:pPr>
              <a:lnSpc>
                <a:spcPct val="95000"/>
              </a:lnSpc>
              <a:buFont typeface="Wingdings" pitchFamily="2" charset="2"/>
              <a:buChar char="Ø"/>
            </a:pPr>
            <a:r>
              <a:rPr lang="fr-FR" sz="2200" dirty="0"/>
              <a:t>Le transport maritime est le principal canal d’acheminement des marchandises dans le monde</a:t>
            </a:r>
          </a:p>
          <a:p>
            <a:pPr>
              <a:lnSpc>
                <a:spcPct val="95000"/>
              </a:lnSpc>
              <a:buFont typeface="Wingdings" pitchFamily="2" charset="2"/>
              <a:buChar char="Ø"/>
            </a:pPr>
            <a:r>
              <a:rPr lang="fr-FR" sz="2200" dirty="0"/>
              <a:t>Source de pollution environnementale (maritime, atmosphérique)</a:t>
            </a:r>
          </a:p>
          <a:p>
            <a:pPr>
              <a:lnSpc>
                <a:spcPct val="95000"/>
              </a:lnSpc>
              <a:buFont typeface="Wingdings" pitchFamily="2" charset="2"/>
              <a:buChar char="Ø"/>
            </a:pPr>
            <a:r>
              <a:rPr lang="fr-FR" sz="2200" dirty="0"/>
              <a:t>Levier de décarbonation du transport maritime</a:t>
            </a:r>
          </a:p>
        </p:txBody>
      </p:sp>
    </p:spTree>
    <p:extLst>
      <p:ext uri="{BB962C8B-B14F-4D97-AF65-F5344CB8AC3E}">
        <p14:creationId xmlns:p14="http://schemas.microsoft.com/office/powerpoint/2010/main" val="353096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0DA198-DA39-1F67-4668-97AE4611CC4F}"/>
              </a:ext>
            </a:extLst>
          </p:cNvPr>
          <p:cNvSpPr>
            <a:spLocks noGrp="1"/>
          </p:cNvSpPr>
          <p:nvPr>
            <p:ph type="title"/>
          </p:nvPr>
        </p:nvSpPr>
        <p:spPr>
          <a:xfrm>
            <a:off x="6163464" y="755650"/>
            <a:ext cx="5266535" cy="1345115"/>
          </a:xfrm>
        </p:spPr>
        <p:txBody>
          <a:bodyPr>
            <a:normAutofit/>
          </a:bodyPr>
          <a:lstStyle/>
          <a:p>
            <a:r>
              <a:rPr lang="fr-FR" dirty="0"/>
              <a:t>Propos liminaires</a:t>
            </a:r>
          </a:p>
        </p:txBody>
      </p:sp>
      <p:pic>
        <p:nvPicPr>
          <p:cNvPr id="5" name="Picture 4">
            <a:extLst>
              <a:ext uri="{FF2B5EF4-FFF2-40B4-BE49-F238E27FC236}">
                <a16:creationId xmlns:a16="http://schemas.microsoft.com/office/drawing/2014/main" id="{8383AA01-32FE-DD84-0DD6-24C3F2714B24}"/>
              </a:ext>
            </a:extLst>
          </p:cNvPr>
          <p:cNvPicPr>
            <a:picLocks noChangeAspect="1"/>
          </p:cNvPicPr>
          <p:nvPr/>
        </p:nvPicPr>
        <p:blipFill>
          <a:blip r:embed="rId2"/>
          <a:srcRect r="47396" b="-1"/>
          <a:stretch/>
        </p:blipFill>
        <p:spPr>
          <a:xfrm>
            <a:off x="20" y="10"/>
            <a:ext cx="5404493" cy="6857990"/>
          </a:xfrm>
          <a:prstGeom prst="rect">
            <a:avLst/>
          </a:prstGeom>
        </p:spPr>
      </p:pic>
      <p:sp>
        <p:nvSpPr>
          <p:cNvPr id="18" name="Espace réservé du contenu 2">
            <a:extLst>
              <a:ext uri="{FF2B5EF4-FFF2-40B4-BE49-F238E27FC236}">
                <a16:creationId xmlns:a16="http://schemas.microsoft.com/office/drawing/2014/main" id="{BE789C37-759B-DE2A-ACFA-8BC567DE57B2}"/>
              </a:ext>
            </a:extLst>
          </p:cNvPr>
          <p:cNvSpPr>
            <a:spLocks noGrp="1"/>
          </p:cNvSpPr>
          <p:nvPr>
            <p:ph idx="1"/>
          </p:nvPr>
        </p:nvSpPr>
        <p:spPr>
          <a:xfrm>
            <a:off x="6163464" y="2207969"/>
            <a:ext cx="5266535" cy="3884983"/>
          </a:xfrm>
        </p:spPr>
        <p:txBody>
          <a:bodyPr>
            <a:normAutofit/>
          </a:bodyPr>
          <a:lstStyle/>
          <a:p>
            <a:pPr marL="0" indent="0">
              <a:lnSpc>
                <a:spcPct val="95000"/>
              </a:lnSpc>
              <a:buNone/>
            </a:pPr>
            <a:r>
              <a:rPr lang="fr-FR" sz="1800" b="1"/>
              <a:t>Un contexte juridico-politique international favorable</a:t>
            </a:r>
          </a:p>
          <a:p>
            <a:pPr>
              <a:lnSpc>
                <a:spcPct val="95000"/>
              </a:lnSpc>
              <a:buFont typeface="Wingdings" pitchFamily="2" charset="2"/>
              <a:buChar char="Ø"/>
            </a:pPr>
            <a:r>
              <a:rPr lang="fr-FR" sz="1800"/>
              <a:t>Poursuite des objectifs de développement durable issus de l’agenda 2030 des nations unies (notamment la mise en œuvre du nouveau plan d’action stratégique France-Brésil)</a:t>
            </a:r>
          </a:p>
          <a:p>
            <a:pPr>
              <a:lnSpc>
                <a:spcPct val="95000"/>
              </a:lnSpc>
              <a:buFont typeface="Wingdings" pitchFamily="2" charset="2"/>
              <a:buChar char="Ø"/>
            </a:pPr>
            <a:r>
              <a:rPr lang="fr-FR" sz="1800"/>
              <a:t>Exécution du Green Deal (Pacte vert pour l'Europe) à l’horizon 2050</a:t>
            </a:r>
          </a:p>
          <a:p>
            <a:pPr>
              <a:lnSpc>
                <a:spcPct val="95000"/>
              </a:lnSpc>
              <a:buFont typeface="Wingdings" pitchFamily="2" charset="2"/>
              <a:buChar char="Ø"/>
            </a:pPr>
            <a:r>
              <a:rPr lang="fr-FR" sz="1800"/>
              <a:t>Organisation de la 3eme conférence des nations unies sur les océans (Nice 2025)</a:t>
            </a:r>
            <a:r>
              <a:rPr lang="fr-FR" sz="1800" i="1"/>
              <a:t>.</a:t>
            </a:r>
          </a:p>
        </p:txBody>
      </p:sp>
    </p:spTree>
    <p:extLst>
      <p:ext uri="{BB962C8B-B14F-4D97-AF65-F5344CB8AC3E}">
        <p14:creationId xmlns:p14="http://schemas.microsoft.com/office/powerpoint/2010/main" val="186546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48B77A3-126E-B6B4-6011-163522437694}"/>
              </a:ext>
            </a:extLst>
          </p:cNvPr>
          <p:cNvSpPr>
            <a:spLocks noGrp="1"/>
          </p:cNvSpPr>
          <p:nvPr>
            <p:ph type="title"/>
          </p:nvPr>
        </p:nvSpPr>
        <p:spPr>
          <a:xfrm>
            <a:off x="1517904" y="1517903"/>
            <a:ext cx="4512858" cy="1345115"/>
          </a:xfrm>
        </p:spPr>
        <p:txBody>
          <a:bodyPr>
            <a:normAutofit/>
          </a:bodyPr>
          <a:lstStyle/>
          <a:p>
            <a:r>
              <a:rPr lang="fr-FR" dirty="0"/>
              <a:t>Propos liminaires</a:t>
            </a:r>
          </a:p>
        </p:txBody>
      </p:sp>
      <p:sp>
        <p:nvSpPr>
          <p:cNvPr id="3" name="Espace réservé du contenu 2">
            <a:extLst>
              <a:ext uri="{FF2B5EF4-FFF2-40B4-BE49-F238E27FC236}">
                <a16:creationId xmlns:a16="http://schemas.microsoft.com/office/drawing/2014/main" id="{5BDF8662-381B-6E98-09BE-40F0C138AA12}"/>
              </a:ext>
            </a:extLst>
          </p:cNvPr>
          <p:cNvSpPr>
            <a:spLocks noGrp="1"/>
          </p:cNvSpPr>
          <p:nvPr>
            <p:ph idx="1"/>
          </p:nvPr>
        </p:nvSpPr>
        <p:spPr>
          <a:xfrm>
            <a:off x="1517904" y="2970222"/>
            <a:ext cx="4512857" cy="3128825"/>
          </a:xfrm>
        </p:spPr>
        <p:txBody>
          <a:bodyPr>
            <a:normAutofit/>
          </a:bodyPr>
          <a:lstStyle/>
          <a:p>
            <a:pPr marL="0" indent="0">
              <a:buNone/>
            </a:pPr>
            <a:r>
              <a:rPr lang="fr-FR" b="1" dirty="0"/>
              <a:t>Création des labels écologiques portuaires</a:t>
            </a:r>
            <a:endParaRPr lang="fr-FR" dirty="0"/>
          </a:p>
        </p:txBody>
      </p:sp>
      <p:pic>
        <p:nvPicPr>
          <p:cNvPr id="5" name="Image 4" descr="Une image contenant texte, Police, logo, Graphique&#10;&#10;Description générée automatiquement">
            <a:extLst>
              <a:ext uri="{FF2B5EF4-FFF2-40B4-BE49-F238E27FC236}">
                <a16:creationId xmlns:a16="http://schemas.microsoft.com/office/drawing/2014/main" id="{1AD23D92-37F6-6739-E0DA-1D1A2E28BAA9}"/>
              </a:ext>
            </a:extLst>
          </p:cNvPr>
          <p:cNvPicPr>
            <a:picLocks noChangeAspect="1"/>
          </p:cNvPicPr>
          <p:nvPr/>
        </p:nvPicPr>
        <p:blipFill>
          <a:blip r:embed="rId2"/>
          <a:stretch>
            <a:fillRect/>
          </a:stretch>
        </p:blipFill>
        <p:spPr>
          <a:xfrm>
            <a:off x="6857999" y="2063766"/>
            <a:ext cx="3839571" cy="1077607"/>
          </a:xfrm>
          <a:prstGeom prst="rect">
            <a:avLst/>
          </a:prstGeom>
        </p:spPr>
      </p:pic>
      <p:pic>
        <p:nvPicPr>
          <p:cNvPr id="7" name="Image 6" descr="Une image contenant logo, Graphique, clipart, Police&#10;&#10;Description générée automatiquement">
            <a:extLst>
              <a:ext uri="{FF2B5EF4-FFF2-40B4-BE49-F238E27FC236}">
                <a16:creationId xmlns:a16="http://schemas.microsoft.com/office/drawing/2014/main" id="{271EDB4F-22E2-9B08-1682-7370FFB6142E}"/>
              </a:ext>
            </a:extLst>
          </p:cNvPr>
          <p:cNvPicPr>
            <a:picLocks noChangeAspect="1"/>
          </p:cNvPicPr>
          <p:nvPr/>
        </p:nvPicPr>
        <p:blipFill>
          <a:blip r:embed="rId3"/>
          <a:stretch>
            <a:fillRect/>
          </a:stretch>
        </p:blipFill>
        <p:spPr>
          <a:xfrm>
            <a:off x="6857999" y="4008051"/>
            <a:ext cx="1743853" cy="2039594"/>
          </a:xfrm>
          <a:prstGeom prst="rect">
            <a:avLst/>
          </a:prstGeom>
        </p:spPr>
      </p:pic>
      <p:pic>
        <p:nvPicPr>
          <p:cNvPr id="9" name="Image 8" descr="Une image contenant logo, Emblème, symbole, Marque&#10;&#10;Description générée automatiquement">
            <a:extLst>
              <a:ext uri="{FF2B5EF4-FFF2-40B4-BE49-F238E27FC236}">
                <a16:creationId xmlns:a16="http://schemas.microsoft.com/office/drawing/2014/main" id="{B26664E0-059A-050F-DE99-9199AEB6478C}"/>
              </a:ext>
            </a:extLst>
          </p:cNvPr>
          <p:cNvPicPr>
            <a:picLocks noChangeAspect="1"/>
          </p:cNvPicPr>
          <p:nvPr/>
        </p:nvPicPr>
        <p:blipFill>
          <a:blip r:embed="rId4"/>
          <a:stretch>
            <a:fillRect/>
          </a:stretch>
        </p:blipFill>
        <p:spPr>
          <a:xfrm>
            <a:off x="8913339" y="4135732"/>
            <a:ext cx="1784231" cy="1784231"/>
          </a:xfrm>
          <a:prstGeom prst="rect">
            <a:avLst/>
          </a:prstGeom>
        </p:spPr>
      </p:pic>
    </p:spTree>
    <p:extLst>
      <p:ext uri="{BB962C8B-B14F-4D97-AF65-F5344CB8AC3E}">
        <p14:creationId xmlns:p14="http://schemas.microsoft.com/office/powerpoint/2010/main" val="301230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9238EC-3EDA-4FF6-9F43-081294A93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4993D4D-98B3-40A7-986E-15AB6E631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AB33CA-482A-2BE4-952D-7EAB996399A6}"/>
              </a:ext>
            </a:extLst>
          </p:cNvPr>
          <p:cNvSpPr>
            <a:spLocks noGrp="1"/>
          </p:cNvSpPr>
          <p:nvPr>
            <p:ph type="title"/>
          </p:nvPr>
        </p:nvSpPr>
        <p:spPr>
          <a:xfrm>
            <a:off x="1524000" y="1133183"/>
            <a:ext cx="9144000" cy="924218"/>
          </a:xfrm>
        </p:spPr>
        <p:txBody>
          <a:bodyPr anchor="ctr">
            <a:normAutofit/>
          </a:bodyPr>
          <a:lstStyle/>
          <a:p>
            <a:pPr algn="ctr"/>
            <a:r>
              <a:rPr lang="fr-FR" dirty="0"/>
              <a:t>Propos liminaires</a:t>
            </a:r>
            <a:endParaRPr lang="fr-FR"/>
          </a:p>
        </p:txBody>
      </p:sp>
      <p:graphicFrame>
        <p:nvGraphicFramePr>
          <p:cNvPr id="5" name="Espace réservé du contenu 2">
            <a:extLst>
              <a:ext uri="{FF2B5EF4-FFF2-40B4-BE49-F238E27FC236}">
                <a16:creationId xmlns:a16="http://schemas.microsoft.com/office/drawing/2014/main" id="{0688E02C-5A4A-3440-8D4B-4676D00D9634}"/>
              </a:ext>
            </a:extLst>
          </p:cNvPr>
          <p:cNvGraphicFramePr>
            <a:graphicFrameLocks noGrp="1"/>
          </p:cNvGraphicFramePr>
          <p:nvPr>
            <p:ph idx="1"/>
            <p:extLst>
              <p:ext uri="{D42A27DB-BD31-4B8C-83A1-F6EECF244321}">
                <p14:modId xmlns:p14="http://schemas.microsoft.com/office/powerpoint/2010/main" val="1545879186"/>
              </p:ext>
            </p:extLst>
          </p:nvPr>
        </p:nvGraphicFramePr>
        <p:xfrm>
          <a:off x="1524000" y="2286000"/>
          <a:ext cx="9144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6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2DCA9-CEF8-C538-38C7-91453DE8A332}"/>
              </a:ext>
            </a:extLst>
          </p:cNvPr>
          <p:cNvSpPr>
            <a:spLocks noGrp="1"/>
          </p:cNvSpPr>
          <p:nvPr>
            <p:ph type="title"/>
          </p:nvPr>
        </p:nvSpPr>
        <p:spPr/>
        <p:txBody>
          <a:bodyPr/>
          <a:lstStyle/>
          <a:p>
            <a:r>
              <a:rPr lang="fr-FR" dirty="0"/>
              <a:t>Enjeux</a:t>
            </a:r>
          </a:p>
        </p:txBody>
      </p:sp>
      <p:sp>
        <p:nvSpPr>
          <p:cNvPr id="3" name="Espace réservé du contenu 2">
            <a:extLst>
              <a:ext uri="{FF2B5EF4-FFF2-40B4-BE49-F238E27FC236}">
                <a16:creationId xmlns:a16="http://schemas.microsoft.com/office/drawing/2014/main" id="{1E077251-F1AB-E48C-10E9-0DC92B1A6592}"/>
              </a:ext>
            </a:extLst>
          </p:cNvPr>
          <p:cNvSpPr>
            <a:spLocks noGrp="1"/>
          </p:cNvSpPr>
          <p:nvPr>
            <p:ph idx="1"/>
          </p:nvPr>
        </p:nvSpPr>
        <p:spPr/>
        <p:txBody>
          <a:bodyPr>
            <a:normAutofit/>
          </a:bodyPr>
          <a:lstStyle/>
          <a:p>
            <a:pPr>
              <a:buFont typeface="Wingdings" pitchFamily="2" charset="2"/>
              <a:buChar char="Ø"/>
            </a:pPr>
            <a:r>
              <a:rPr lang="fr-FR" dirty="0"/>
              <a:t>Décliner les leviers de transition écologique des ports</a:t>
            </a:r>
          </a:p>
          <a:p>
            <a:pPr>
              <a:buFont typeface="Wingdings" pitchFamily="2" charset="2"/>
              <a:buChar char="Ø"/>
            </a:pPr>
            <a:r>
              <a:rPr lang="fr-FR" dirty="0"/>
              <a:t>Identifier la place du droit dans le processus d’écologisation des ports</a:t>
            </a:r>
          </a:p>
          <a:p>
            <a:pPr>
              <a:buFont typeface="Wingdings" pitchFamily="2" charset="2"/>
              <a:buChar char="Ø"/>
            </a:pPr>
            <a:endParaRPr lang="fr-FR" dirty="0"/>
          </a:p>
          <a:p>
            <a:pPr>
              <a:buFont typeface="Wingdings" pitchFamily="2" charset="2"/>
              <a:buChar char="Ø"/>
            </a:pPr>
            <a:endParaRPr lang="fr-FR" dirty="0"/>
          </a:p>
          <a:p>
            <a:pPr>
              <a:buFont typeface="Wingdings" pitchFamily="2" charset="2"/>
              <a:buChar char="Ø"/>
            </a:pPr>
            <a:endParaRPr lang="fr-FR" dirty="0"/>
          </a:p>
        </p:txBody>
      </p:sp>
    </p:spTree>
    <p:extLst>
      <p:ext uri="{BB962C8B-B14F-4D97-AF65-F5344CB8AC3E}">
        <p14:creationId xmlns:p14="http://schemas.microsoft.com/office/powerpoint/2010/main" val="205512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B8ACB5-A771-19EB-3C4E-C81E8C9483F0}"/>
              </a:ext>
            </a:extLst>
          </p:cNvPr>
          <p:cNvSpPr>
            <a:spLocks noGrp="1"/>
          </p:cNvSpPr>
          <p:nvPr>
            <p:ph type="title"/>
          </p:nvPr>
        </p:nvSpPr>
        <p:spPr>
          <a:xfrm>
            <a:off x="6163464" y="755650"/>
            <a:ext cx="5266535" cy="1345115"/>
          </a:xfrm>
        </p:spPr>
        <p:txBody>
          <a:bodyPr>
            <a:normAutofit/>
          </a:bodyPr>
          <a:lstStyle/>
          <a:p>
            <a:r>
              <a:rPr lang="fr-FR" dirty="0"/>
              <a:t>Problématique</a:t>
            </a:r>
          </a:p>
        </p:txBody>
      </p:sp>
      <p:pic>
        <p:nvPicPr>
          <p:cNvPr id="5" name="Picture 4" descr="Silhouette d’un site de construction">
            <a:extLst>
              <a:ext uri="{FF2B5EF4-FFF2-40B4-BE49-F238E27FC236}">
                <a16:creationId xmlns:a16="http://schemas.microsoft.com/office/drawing/2014/main" id="{58AD302B-6DA6-DF00-0D2F-8A4F479E21C5}"/>
              </a:ext>
            </a:extLst>
          </p:cNvPr>
          <p:cNvPicPr>
            <a:picLocks noChangeAspect="1"/>
          </p:cNvPicPr>
          <p:nvPr/>
        </p:nvPicPr>
        <p:blipFill>
          <a:blip r:embed="rId2"/>
          <a:srcRect l="29959" r="17437" b="-1"/>
          <a:stretch/>
        </p:blipFill>
        <p:spPr>
          <a:xfrm>
            <a:off x="20" y="10"/>
            <a:ext cx="5404493" cy="6857990"/>
          </a:xfrm>
          <a:prstGeom prst="rect">
            <a:avLst/>
          </a:prstGeom>
        </p:spPr>
      </p:pic>
      <p:sp>
        <p:nvSpPr>
          <p:cNvPr id="3" name="Espace réservé du contenu 2">
            <a:extLst>
              <a:ext uri="{FF2B5EF4-FFF2-40B4-BE49-F238E27FC236}">
                <a16:creationId xmlns:a16="http://schemas.microsoft.com/office/drawing/2014/main" id="{96774CB6-A1B8-E570-84FF-2B9C0E30EBF4}"/>
              </a:ext>
            </a:extLst>
          </p:cNvPr>
          <p:cNvSpPr>
            <a:spLocks noGrp="1"/>
          </p:cNvSpPr>
          <p:nvPr>
            <p:ph idx="1"/>
          </p:nvPr>
        </p:nvSpPr>
        <p:spPr>
          <a:xfrm>
            <a:off x="6163464" y="2207969"/>
            <a:ext cx="5266535" cy="3884983"/>
          </a:xfrm>
        </p:spPr>
        <p:txBody>
          <a:bodyPr>
            <a:normAutofit/>
          </a:bodyPr>
          <a:lstStyle/>
          <a:p>
            <a:pPr marL="0" indent="0">
              <a:buNone/>
            </a:pPr>
            <a:r>
              <a:rPr lang="fr-FR" dirty="0"/>
              <a:t>Le droit est-il un levier à part entière de l’écologisation des ports?</a:t>
            </a:r>
          </a:p>
          <a:p>
            <a:pPr marL="0" indent="0">
              <a:buNone/>
            </a:pPr>
            <a:r>
              <a:rPr lang="fr-FR" dirty="0"/>
              <a:t> </a:t>
            </a:r>
          </a:p>
        </p:txBody>
      </p:sp>
    </p:spTree>
    <p:extLst>
      <p:ext uri="{BB962C8B-B14F-4D97-AF65-F5344CB8AC3E}">
        <p14:creationId xmlns:p14="http://schemas.microsoft.com/office/powerpoint/2010/main" val="342522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D8A57B2-7A96-3C35-EED9-E75BF8313ED8}"/>
              </a:ext>
            </a:extLst>
          </p:cNvPr>
          <p:cNvSpPr>
            <a:spLocks noGrp="1"/>
          </p:cNvSpPr>
          <p:nvPr>
            <p:ph type="title"/>
          </p:nvPr>
        </p:nvSpPr>
        <p:spPr>
          <a:xfrm>
            <a:off x="762000" y="779915"/>
            <a:ext cx="3908996" cy="5337050"/>
          </a:xfrm>
        </p:spPr>
        <p:txBody>
          <a:bodyPr anchor="ctr">
            <a:normAutofit/>
          </a:bodyPr>
          <a:lstStyle/>
          <a:p>
            <a:r>
              <a:rPr lang="fr-FR" dirty="0"/>
              <a:t>Plan</a:t>
            </a:r>
          </a:p>
        </p:txBody>
      </p:sp>
      <p:graphicFrame>
        <p:nvGraphicFramePr>
          <p:cNvPr id="5" name="Espace réservé du contenu 2">
            <a:extLst>
              <a:ext uri="{FF2B5EF4-FFF2-40B4-BE49-F238E27FC236}">
                <a16:creationId xmlns:a16="http://schemas.microsoft.com/office/drawing/2014/main" id="{6B712323-5C73-11C8-C986-9F467224142A}"/>
              </a:ext>
            </a:extLst>
          </p:cNvPr>
          <p:cNvGraphicFramePr>
            <a:graphicFrameLocks noGrp="1"/>
          </p:cNvGraphicFramePr>
          <p:nvPr>
            <p:ph idx="1"/>
            <p:extLst>
              <p:ext uri="{D42A27DB-BD31-4B8C-83A1-F6EECF244321}">
                <p14:modId xmlns:p14="http://schemas.microsoft.com/office/powerpoint/2010/main" val="2308331297"/>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47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DEF801-D19A-026F-18C0-B40F2BE18339}"/>
              </a:ext>
            </a:extLst>
          </p:cNvPr>
          <p:cNvSpPr>
            <a:spLocks noGrp="1"/>
          </p:cNvSpPr>
          <p:nvPr>
            <p:ph type="title"/>
          </p:nvPr>
        </p:nvSpPr>
        <p:spPr>
          <a:xfrm>
            <a:off x="6163464" y="755650"/>
            <a:ext cx="5266535" cy="1345115"/>
          </a:xfrm>
        </p:spPr>
        <p:txBody>
          <a:bodyPr>
            <a:normAutofit/>
          </a:bodyPr>
          <a:lstStyle/>
          <a:p>
            <a:r>
              <a:rPr lang="fr-FR" sz="2600"/>
              <a:t>Le droit, un outil de transformation écologique des ports</a:t>
            </a:r>
          </a:p>
        </p:txBody>
      </p:sp>
      <p:pic>
        <p:nvPicPr>
          <p:cNvPr id="5" name="Picture 4" descr="Microscope de laboratoire">
            <a:extLst>
              <a:ext uri="{FF2B5EF4-FFF2-40B4-BE49-F238E27FC236}">
                <a16:creationId xmlns:a16="http://schemas.microsoft.com/office/drawing/2014/main" id="{496DE48E-A2B0-F3F6-2260-5B6DE1FADA57}"/>
              </a:ext>
            </a:extLst>
          </p:cNvPr>
          <p:cNvPicPr>
            <a:picLocks noChangeAspect="1"/>
          </p:cNvPicPr>
          <p:nvPr/>
        </p:nvPicPr>
        <p:blipFill>
          <a:blip r:embed="rId2"/>
          <a:srcRect l="31157" r="16239" b="-1"/>
          <a:stretch/>
        </p:blipFill>
        <p:spPr>
          <a:xfrm>
            <a:off x="20" y="10"/>
            <a:ext cx="5404493" cy="6857990"/>
          </a:xfrm>
          <a:prstGeom prst="rect">
            <a:avLst/>
          </a:prstGeom>
        </p:spPr>
      </p:pic>
      <p:sp>
        <p:nvSpPr>
          <p:cNvPr id="16" name="Espace réservé du contenu 2">
            <a:extLst>
              <a:ext uri="{FF2B5EF4-FFF2-40B4-BE49-F238E27FC236}">
                <a16:creationId xmlns:a16="http://schemas.microsoft.com/office/drawing/2014/main" id="{9FCADBED-D9C4-4601-0348-E116234F62F2}"/>
              </a:ext>
            </a:extLst>
          </p:cNvPr>
          <p:cNvSpPr>
            <a:spLocks noGrp="1"/>
          </p:cNvSpPr>
          <p:nvPr>
            <p:ph idx="1"/>
          </p:nvPr>
        </p:nvSpPr>
        <p:spPr>
          <a:xfrm>
            <a:off x="6163464" y="2207969"/>
            <a:ext cx="5266535" cy="3884983"/>
          </a:xfrm>
        </p:spPr>
        <p:txBody>
          <a:bodyPr>
            <a:normAutofit/>
          </a:bodyPr>
          <a:lstStyle/>
          <a:p>
            <a:pPr marL="0" indent="0" algn="just">
              <a:buNone/>
            </a:pPr>
            <a:r>
              <a:rPr lang="fr-FR" sz="2400" dirty="0"/>
              <a:t>1) </a:t>
            </a:r>
            <a:r>
              <a:rPr lang="fr-FR" sz="2400" b="1" dirty="0"/>
              <a:t>Un outil d’écologisation des organes de gouvernance portuaire</a:t>
            </a:r>
          </a:p>
          <a:p>
            <a:pPr algn="just">
              <a:buFont typeface="Wingdings" pitchFamily="2" charset="2"/>
              <a:buChar char="Ø"/>
            </a:pPr>
            <a:r>
              <a:rPr lang="fr-FR" sz="2400" dirty="0"/>
              <a:t>La diffusion des compétences environnementale dans les ports relevant de l’État</a:t>
            </a:r>
          </a:p>
          <a:p>
            <a:pPr algn="just">
              <a:buFont typeface="Wingdings" pitchFamily="2" charset="2"/>
              <a:buChar char="Ø"/>
            </a:pPr>
            <a:r>
              <a:rPr lang="fr-FR" sz="2400" dirty="0"/>
              <a:t>La spécialisation des compétences environnementales dans les ports décentralisés</a:t>
            </a:r>
          </a:p>
          <a:p>
            <a:pPr>
              <a:buFont typeface="Wingdings" pitchFamily="2" charset="2"/>
              <a:buChar char="Ø"/>
            </a:pPr>
            <a:endParaRPr lang="fr-FR" sz="2400" dirty="0"/>
          </a:p>
        </p:txBody>
      </p:sp>
    </p:spTree>
    <p:extLst>
      <p:ext uri="{BB962C8B-B14F-4D97-AF65-F5344CB8AC3E}">
        <p14:creationId xmlns:p14="http://schemas.microsoft.com/office/powerpoint/2010/main" val="3679188280"/>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243841"/>
      </a:dk2>
      <a:lt2>
        <a:srgbClr val="E8E5E2"/>
      </a:lt2>
      <a:accent1>
        <a:srgbClr val="3B7FB1"/>
      </a:accent1>
      <a:accent2>
        <a:srgbClr val="46B2B3"/>
      </a:accent2>
      <a:accent3>
        <a:srgbClr val="4D5FC3"/>
      </a:accent3>
      <a:accent4>
        <a:srgbClr val="B1443B"/>
      </a:accent4>
      <a:accent5>
        <a:srgbClr val="C3874D"/>
      </a:accent5>
      <a:accent6>
        <a:srgbClr val="AEA33A"/>
      </a:accent6>
      <a:hlink>
        <a:srgbClr val="B8713D"/>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1031</TotalTime>
  <Words>558</Words>
  <Application>Microsoft Office PowerPoint</Application>
  <PresentationFormat>Grand écran</PresentationFormat>
  <Paragraphs>60</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Aharoni</vt:lpstr>
      <vt:lpstr>Arial</vt:lpstr>
      <vt:lpstr>Avenir Next LT Pro</vt:lpstr>
      <vt:lpstr>Courier New</vt:lpstr>
      <vt:lpstr>Wingdings</vt:lpstr>
      <vt:lpstr>PrismaticVTI</vt:lpstr>
      <vt:lpstr>Les écolabels portuaires et le droit: les ports verts</vt:lpstr>
      <vt:lpstr>Propos liminaires</vt:lpstr>
      <vt:lpstr>Propos liminaires</vt:lpstr>
      <vt:lpstr>Propos liminaires</vt:lpstr>
      <vt:lpstr>Propos liminaires</vt:lpstr>
      <vt:lpstr>Enjeux</vt:lpstr>
      <vt:lpstr>Problématique</vt:lpstr>
      <vt:lpstr>Plan</vt:lpstr>
      <vt:lpstr>Le droit, un outil de transformation écologique des ports</vt:lpstr>
      <vt:lpstr>Le droit, un outil de transformation écologique des ports</vt:lpstr>
      <vt:lpstr>Le droit, outil de transformation écologique des ports</vt:lpstr>
      <vt:lpstr>Le droit, un vecteur d’incitation à l’écologisation des ports</vt:lpstr>
      <vt:lpstr>Le droit, un vecteur d’incitation à l’écologisation des ports</vt:lpstr>
      <vt:lpstr>Le droit, un vecteur d’incitation à l’écologisation des ports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Verlaine Etame Sone</dc:creator>
  <cp:lastModifiedBy>martin marc antoine</cp:lastModifiedBy>
  <cp:revision>14</cp:revision>
  <dcterms:created xsi:type="dcterms:W3CDTF">2025-01-11T12:26:00Z</dcterms:created>
  <dcterms:modified xsi:type="dcterms:W3CDTF">2025-04-06T18:22:15Z</dcterms:modified>
</cp:coreProperties>
</file>