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17" r:id="rId3"/>
    <p:sldId id="515" r:id="rId4"/>
    <p:sldId id="330" r:id="rId5"/>
    <p:sldId id="801" r:id="rId6"/>
    <p:sldId id="802" r:id="rId7"/>
    <p:sldId id="266" r:id="rId8"/>
    <p:sldId id="27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FFF8E5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" d="100"/>
          <a:sy n="16" d="100"/>
        </p:scale>
        <p:origin x="170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601F9-50FC-48F4-AF8D-F6B532ED4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83D604-2677-4C22-8073-C4454804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77E818-6BA4-4FB3-83B3-44F20316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5E53A8-9BC3-43F9-A63E-2806B0AD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5E5C1E-300B-4144-AB5C-AD585BF0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4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0EF8A-C1BE-47E2-8200-C21923AF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8CDBA0-DB93-4850-93F4-A8B8097E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A626F6-C7EC-4B6B-B331-F5BDBE03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11C4A1-A655-453E-AB88-46D37ED3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BFC1E2-555F-4479-BF00-ADCC1104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62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D02A38-B908-4780-A309-E3C3F3215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0EC157-A356-45AF-B0E0-22BD1668B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7BB420-000D-49ED-B7BF-D27BDE29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D842B-77D9-4AB3-AEED-DB36AE3A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92C5AA-0543-471B-880E-671F532B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91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27883-8E38-4696-8CA4-C88CB0E5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A9EAC8-EA2D-4993-A038-72443D4FF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081AF8-D212-45C9-94D1-A27163B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4F5F8-DF32-43B1-A73E-310FBF82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5834F-3382-435C-AAAB-50DCDCBB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42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C7E24-78A6-4560-A229-D989CAF4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182F6B-6BAD-4882-A6E1-5715B2F64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81B529-CAA1-4529-943B-3F460EC3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662031-11B6-4ED1-9E9B-C8D8CF4D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1F6BB2-E8B7-4282-8EB7-05049F40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2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1ABD7-6968-493F-9870-D1195A18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FC6F6-B74B-4E43-A7BA-68DB91018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2C7DAD-6A44-42DE-A71D-FE5643640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7C6805-B054-40AE-A648-E6CE10C0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1049F-F33A-4BD9-AAE5-BFDD963E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5345DD-5116-4642-83D2-360E82B1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68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A0CF9-02BC-4C30-8A6F-CF406D0ED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19BB4A-EDA5-41FB-BB5B-BC3DC205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094C27-60CE-4535-B5E0-2AE6A8AE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51EF93-1607-4018-96E1-3DC3AF7C3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B3C6C8-67F9-41C3-BAC2-6A0244D1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C59CB3-E651-4357-8D10-B6382458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9CC89D-C87C-41B7-A10E-42351A31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EE4EC5-00CF-4181-BBA8-5EDF6DEBF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18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11E5AA-D872-4D92-B622-BDB0D3ED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1FE440-3CF5-41E6-A0CB-764EA6F5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A5D20C-F5B9-4F7F-B2D6-37212DBB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C3997F-186A-4A44-980C-21A8BC7E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96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898F74-EB76-48B3-AC52-E5E03125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49CD31-C2F6-4190-9CA3-D444E35D8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B883D0-C8FE-4722-BED3-F022795C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85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A311F-CAA0-40FB-AECD-113B391C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062528-3168-4917-85DF-1313D8C1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876425-EF6F-4663-845E-290D4B677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21A8E0-BAB0-4C5B-9EBC-58D7B3F3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B8FFA7-DCD6-4D06-A187-1B8F07A7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2DBB54-6D96-4231-8CEE-F1CDEC13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6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63046-3100-4879-908B-CA35D484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E0E8F2-A205-47C9-ADB9-C80C02712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C6912B-1F2B-404A-8F10-515449CCA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EFA4D1-4F0D-4710-8628-6A9BC63E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453726-28CC-4289-95B6-BE112D36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316BE-E6B6-462F-83CF-CF311F37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3759BE-121C-4CEF-B27C-E41FF69A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B778CD-7DCE-4B42-BC4D-F6A34B73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9AF06B-65A4-459F-A19B-102C07144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2646-8889-4D03-8ED9-08EA1BB1E90A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1591C0-A2B2-41D2-8A6B-6AAD7512E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01D229-71AD-46A8-89CD-3164542F0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8C7A-EF7C-4B59-B0C1-3880D0FF7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9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5FA9B-E695-91B5-5F5C-F5AAAF6BB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 picture containing nature, water, rain&#10;&#10;Description automatically generated">
            <a:extLst>
              <a:ext uri="{FF2B5EF4-FFF2-40B4-BE49-F238E27FC236}">
                <a16:creationId xmlns:a16="http://schemas.microsoft.com/office/drawing/2014/main" id="{E699E10E-ECFD-9389-FA48-C769C20B0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3" b="-73"/>
          <a:stretch/>
        </p:blipFill>
        <p:spPr>
          <a:xfrm>
            <a:off x="0" y="-1"/>
            <a:ext cx="12192001" cy="6878003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E26D2F8-9AAF-B2EC-5CB8-A79AFF56B78C}"/>
              </a:ext>
            </a:extLst>
          </p:cNvPr>
          <p:cNvSpPr/>
          <p:nvPr/>
        </p:nvSpPr>
        <p:spPr>
          <a:xfrm>
            <a:off x="1582226" y="1079175"/>
            <a:ext cx="4285203" cy="275906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5270139A-079B-58DD-21E2-FE464565E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5197" r="15414" b="25591"/>
          <a:stretch/>
        </p:blipFill>
        <p:spPr>
          <a:xfrm>
            <a:off x="2169821" y="1539632"/>
            <a:ext cx="3147059" cy="16322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5BCC25-18B7-F02B-3956-7F8EEC2D721F}"/>
              </a:ext>
            </a:extLst>
          </p:cNvPr>
          <p:cNvSpPr/>
          <p:nvPr/>
        </p:nvSpPr>
        <p:spPr>
          <a:xfrm>
            <a:off x="1164567" y="4112390"/>
            <a:ext cx="9949072" cy="1287442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FF59C17-8C54-F1D8-C1E7-4A452C9C7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128" y="4112389"/>
            <a:ext cx="9761511" cy="1287443"/>
          </a:xfrm>
        </p:spPr>
        <p:txBody>
          <a:bodyPr anchor="ctr">
            <a:no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b="1" dirty="0">
                <a:solidFill>
                  <a:schemeClr val="bg1"/>
                </a:solidFill>
              </a:rPr>
              <a:t>2e Congrès Franco-Brésilien de Droit Maritime, transport, </a:t>
            </a:r>
            <a:r>
              <a:rPr lang="fr-FR" b="1" dirty="0" err="1">
                <a:solidFill>
                  <a:schemeClr val="bg1"/>
                </a:solidFill>
              </a:rPr>
              <a:t>Oil&amp;Gas</a:t>
            </a:r>
            <a:r>
              <a:rPr lang="fr-FR" b="1" dirty="0">
                <a:solidFill>
                  <a:schemeClr val="bg1"/>
                </a:solidFill>
              </a:rPr>
              <a:t>, Environnement et Sécurité - 1-2 avril 2025 :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8BA944-07C0-BD41-A701-013335C6487D}"/>
              </a:ext>
            </a:extLst>
          </p:cNvPr>
          <p:cNvSpPr/>
          <p:nvPr/>
        </p:nvSpPr>
        <p:spPr>
          <a:xfrm>
            <a:off x="6324571" y="1079176"/>
            <a:ext cx="4285203" cy="2772734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Le rôle des canaux dans la lutte contre les inondations 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- 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bg1"/>
                </a:solidFill>
              </a:rPr>
              <a:t>La mutation règlementaire des canaux sous l’effet de la compétence GEMAPI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38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build="p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landscape with mountains and a blue sky&#10;&#10;Description automatically generated">
            <a:extLst>
              <a:ext uri="{FF2B5EF4-FFF2-40B4-BE49-F238E27FC236}">
                <a16:creationId xmlns:a16="http://schemas.microsoft.com/office/drawing/2014/main" id="{14D98F0A-0234-789A-2314-C49DAA4E6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3230561" y="2665095"/>
            <a:ext cx="5730875" cy="3223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2878377-C434-07CC-01BF-8ECE514A2659}"/>
              </a:ext>
            </a:extLst>
          </p:cNvPr>
          <p:cNvSpPr/>
          <p:nvPr/>
        </p:nvSpPr>
        <p:spPr>
          <a:xfrm>
            <a:off x="2784714" y="855345"/>
            <a:ext cx="6622571" cy="981731"/>
          </a:xfrm>
          <a:prstGeom prst="roundRect">
            <a:avLst/>
          </a:prstGeom>
          <a:solidFill>
            <a:srgbClr val="0C87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Des canaux aux barrages.</a:t>
            </a:r>
          </a:p>
          <a:p>
            <a:pPr algn="ctr"/>
            <a:r>
              <a:rPr lang="fr-FR" sz="2400" b="1" dirty="0"/>
              <a:t>Des barrages aux ouvrages contributifs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4B48AAF-EBB6-3AFC-F2A6-DCBB3C0A4EF1}"/>
              </a:ext>
            </a:extLst>
          </p:cNvPr>
          <p:cNvGrpSpPr/>
          <p:nvPr/>
        </p:nvGrpSpPr>
        <p:grpSpPr>
          <a:xfrm>
            <a:off x="10984169" y="101870"/>
            <a:ext cx="977387" cy="588243"/>
            <a:chOff x="10984169" y="101870"/>
            <a:chExt cx="977387" cy="5882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CDAE962-91DC-5653-03DA-4C09389019E8}"/>
                </a:ext>
              </a:extLst>
            </p:cNvPr>
            <p:cNvSpPr/>
            <p:nvPr/>
          </p:nvSpPr>
          <p:spPr>
            <a:xfrm>
              <a:off x="11171208" y="189781"/>
              <a:ext cx="759124" cy="500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11" descr="Logo&#10;&#10;Description automatically generated">
              <a:extLst>
                <a:ext uri="{FF2B5EF4-FFF2-40B4-BE49-F238E27FC236}">
                  <a16:creationId xmlns:a16="http://schemas.microsoft.com/office/drawing/2014/main" id="{0965444F-1BE4-8B69-94AE-855A0ACD3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610" t="26208" r="15313" b="25128"/>
            <a:stretch/>
          </p:blipFill>
          <p:spPr>
            <a:xfrm>
              <a:off x="10984169" y="101870"/>
              <a:ext cx="977387" cy="501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32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F8E1C34-07C5-4925-A2C2-EDBAC8031106}"/>
              </a:ext>
            </a:extLst>
          </p:cNvPr>
          <p:cNvSpPr txBox="1"/>
          <p:nvPr/>
        </p:nvSpPr>
        <p:spPr>
          <a:xfrm>
            <a:off x="1392751" y="249431"/>
            <a:ext cx="10478158" cy="40011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La double mutation règlementaire des « canaux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C13FBE-F5A8-4E3C-AD95-FB63DCD232D4}"/>
              </a:ext>
            </a:extLst>
          </p:cNvPr>
          <p:cNvSpPr txBox="1"/>
          <p:nvPr/>
        </p:nvSpPr>
        <p:spPr>
          <a:xfrm>
            <a:off x="1218957" y="3595311"/>
            <a:ext cx="26510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canaux </a:t>
            </a:r>
          </a:p>
        </p:txBody>
      </p:sp>
      <p:pic>
        <p:nvPicPr>
          <p:cNvPr id="250" name="Image 249">
            <a:extLst>
              <a:ext uri="{FF2B5EF4-FFF2-40B4-BE49-F238E27FC236}">
                <a16:creationId xmlns:a16="http://schemas.microsoft.com/office/drawing/2014/main" id="{084C01C9-F9E8-48A3-AD89-5DC2D6943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7" y="5616664"/>
            <a:ext cx="1588754" cy="112363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2ED9612F-F0F6-4BA5-869B-ECFDD65B7020}"/>
              </a:ext>
            </a:extLst>
          </p:cNvPr>
          <p:cNvSpPr txBox="1"/>
          <p:nvPr/>
        </p:nvSpPr>
        <p:spPr>
          <a:xfrm>
            <a:off x="4711112" y="1119667"/>
            <a:ext cx="32544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Mutation règlementaire n°1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07A5E24-7703-4950-92D6-0DE2AAECC935}"/>
              </a:ext>
            </a:extLst>
          </p:cNvPr>
          <p:cNvSpPr txBox="1"/>
          <p:nvPr/>
        </p:nvSpPr>
        <p:spPr>
          <a:xfrm>
            <a:off x="8885001" y="1119667"/>
            <a:ext cx="29859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Mutation règlementaire n°2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FA7D019-FDB2-47CA-9616-8313848601D8}"/>
              </a:ext>
            </a:extLst>
          </p:cNvPr>
          <p:cNvSpPr txBox="1"/>
          <p:nvPr/>
        </p:nvSpPr>
        <p:spPr>
          <a:xfrm>
            <a:off x="4683099" y="3087481"/>
            <a:ext cx="3254482" cy="13849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Disparition de la terminologie, modifiée par le décret du 12 mai 2015. Désormais la rubrique 3.2.5.0. de la nomenclature IOTA classe les biefs de canaux dans la catégorie des « Barrages de retenue et ouvrages assimilés »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E2CBD7E-9044-4E16-B606-050F392EBFA0}"/>
              </a:ext>
            </a:extLst>
          </p:cNvPr>
          <p:cNvSpPr txBox="1"/>
          <p:nvPr/>
        </p:nvSpPr>
        <p:spPr>
          <a:xfrm>
            <a:off x="9044455" y="5034178"/>
            <a:ext cx="2667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Biefs de canaux = « Ouvrages contributifs » d’un système d’endiguement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FE3B52-AE33-60D4-47FA-4093061E03DB}"/>
              </a:ext>
            </a:extLst>
          </p:cNvPr>
          <p:cNvSpPr txBox="1"/>
          <p:nvPr/>
        </p:nvSpPr>
        <p:spPr>
          <a:xfrm>
            <a:off x="10572750" y="6484500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01/04/2025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61CC263-BAAB-979F-C140-70920CE408CD}"/>
              </a:ext>
            </a:extLst>
          </p:cNvPr>
          <p:cNvSpPr txBox="1"/>
          <p:nvPr/>
        </p:nvSpPr>
        <p:spPr>
          <a:xfrm>
            <a:off x="8750714" y="3302925"/>
            <a:ext cx="3254482" cy="954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la rubrique 3.2.6.0. de la nomenclature IOTA est relative aux systèmes d’endiguement et aux aménagements hydrauliques (GEMAPI)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D6202E-ED17-CEDE-52BF-58462CD2E641}"/>
              </a:ext>
            </a:extLst>
          </p:cNvPr>
          <p:cNvSpPr txBox="1"/>
          <p:nvPr/>
        </p:nvSpPr>
        <p:spPr>
          <a:xfrm>
            <a:off x="4878356" y="2029142"/>
            <a:ext cx="286396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Nomenclature « IOTA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4BFDB8-5EC4-54B5-6720-8A8C36201C9F}"/>
              </a:ext>
            </a:extLst>
          </p:cNvPr>
          <p:cNvSpPr txBox="1"/>
          <p:nvPr/>
        </p:nvSpPr>
        <p:spPr>
          <a:xfrm>
            <a:off x="8885001" y="2026630"/>
            <a:ext cx="286396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Nomenclature « IOTA » + GEMAPI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8A9A3FFF-AA59-B2E1-6544-C99141121A5B}"/>
              </a:ext>
            </a:extLst>
          </p:cNvPr>
          <p:cNvSpPr/>
          <p:nvPr/>
        </p:nvSpPr>
        <p:spPr>
          <a:xfrm>
            <a:off x="10212645" y="4418501"/>
            <a:ext cx="405649" cy="4819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2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778B41-477B-4B3C-9AA0-2D328CEAF103}"/>
              </a:ext>
            </a:extLst>
          </p:cNvPr>
          <p:cNvSpPr/>
          <p:nvPr/>
        </p:nvSpPr>
        <p:spPr>
          <a:xfrm>
            <a:off x="7607466" y="2004969"/>
            <a:ext cx="1427477" cy="3305740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1A76520-D1E8-4DDA-B493-A8418E1C8F56}"/>
              </a:ext>
            </a:extLst>
          </p:cNvPr>
          <p:cNvSpPr txBox="1"/>
          <p:nvPr/>
        </p:nvSpPr>
        <p:spPr>
          <a:xfrm>
            <a:off x="7607466" y="2202166"/>
            <a:ext cx="14904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Canal =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« </a:t>
            </a:r>
            <a:r>
              <a:rPr lang="fr-FR" sz="1600" dirty="0">
                <a:solidFill>
                  <a:schemeClr val="bg1"/>
                </a:solidFill>
              </a:rPr>
              <a:t>Ouvrage contributif faisant office de digue composant le système d’endiguement </a:t>
            </a:r>
            <a:r>
              <a:rPr lang="fr-FR" dirty="0">
                <a:solidFill>
                  <a:schemeClr val="bg1"/>
                </a:solidFill>
              </a:rPr>
              <a:t>»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Rubrique 3.2.6.0. (AP)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A8AB3E-82A9-4C3A-87D7-B96224DB39DE}"/>
              </a:ext>
            </a:extLst>
          </p:cNvPr>
          <p:cNvSpPr txBox="1"/>
          <p:nvPr/>
        </p:nvSpPr>
        <p:spPr>
          <a:xfrm>
            <a:off x="3709060" y="5523532"/>
            <a:ext cx="2937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Fonction de barrage : ouvrages d’évacuation des crues, organes de vidanges et de prise d’eau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3237C9A-5978-4531-B546-3B7F58BA9C76}"/>
              </a:ext>
            </a:extLst>
          </p:cNvPr>
          <p:cNvSpPr txBox="1"/>
          <p:nvPr/>
        </p:nvSpPr>
        <p:spPr>
          <a:xfrm>
            <a:off x="1754926" y="177045"/>
            <a:ext cx="910042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i="1" dirty="0"/>
              <a:t>Un canal …. des barrages : </a:t>
            </a:r>
          </a:p>
          <a:p>
            <a:pPr algn="ctr"/>
            <a:r>
              <a:rPr lang="fr-FR" sz="2400" i="1" dirty="0"/>
              <a:t>Des qualifications règlementaires évolutives en fonction des situations</a:t>
            </a:r>
            <a:endParaRPr lang="fr-FR" sz="2400" b="1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AA63CA7-A16A-457F-BA70-C407EF903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789" y="5646531"/>
            <a:ext cx="1561544" cy="11043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6260B1-A1E9-47EE-948B-EECB3C54A081}"/>
              </a:ext>
            </a:extLst>
          </p:cNvPr>
          <p:cNvSpPr/>
          <p:nvPr/>
        </p:nvSpPr>
        <p:spPr>
          <a:xfrm>
            <a:off x="1524675" y="2004969"/>
            <a:ext cx="1249680" cy="328334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Canal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« Vecteur d’eau brute » </a:t>
            </a:r>
            <a:endParaRPr lang="fr-FR" sz="16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45F02E6-4DD4-4B77-AEEE-134F20702AB9}"/>
              </a:ext>
            </a:extLst>
          </p:cNvPr>
          <p:cNvSpPr txBox="1"/>
          <p:nvPr/>
        </p:nvSpPr>
        <p:spPr>
          <a:xfrm>
            <a:off x="-116584" y="3065650"/>
            <a:ext cx="16412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00B050"/>
                </a:solidFill>
              </a:rPr>
              <a:t>Situation normale </a:t>
            </a:r>
            <a:r>
              <a:rPr lang="fr-FR" sz="2000" b="1" dirty="0"/>
              <a:t>: </a:t>
            </a:r>
          </a:p>
          <a:p>
            <a:pPr algn="ctr"/>
            <a:r>
              <a:rPr lang="fr-FR" sz="1400" b="1" dirty="0"/>
              <a:t>Gestion hydraulique: distribution de l’eau brute/navigation</a:t>
            </a:r>
          </a:p>
        </p:txBody>
      </p:sp>
      <p:sp>
        <p:nvSpPr>
          <p:cNvPr id="28" name="Accolade ouvrante 27">
            <a:extLst>
              <a:ext uri="{FF2B5EF4-FFF2-40B4-BE49-F238E27FC236}">
                <a16:creationId xmlns:a16="http://schemas.microsoft.com/office/drawing/2014/main" id="{34F01AE4-7717-4F7B-9A30-792F1BAFDDE5}"/>
              </a:ext>
            </a:extLst>
          </p:cNvPr>
          <p:cNvSpPr/>
          <p:nvPr/>
        </p:nvSpPr>
        <p:spPr>
          <a:xfrm>
            <a:off x="2967361" y="3192330"/>
            <a:ext cx="397934" cy="17509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CD51495-8F81-4A72-8866-818D9B198B3B}"/>
              </a:ext>
            </a:extLst>
          </p:cNvPr>
          <p:cNvSpPr txBox="1"/>
          <p:nvPr/>
        </p:nvSpPr>
        <p:spPr>
          <a:xfrm>
            <a:off x="9484216" y="2004969"/>
            <a:ext cx="2025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Situation de crise </a:t>
            </a:r>
            <a:r>
              <a:rPr lang="fr-FR" sz="2000" b="1" dirty="0"/>
              <a:t>: </a:t>
            </a:r>
            <a:r>
              <a:rPr lang="fr-FR" sz="1400" b="1" dirty="0"/>
              <a:t>vecteur de transfert des crues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Entrées d’eau dans le canal par débordement de cours d’eau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/>
              <a:t>Sorties d’eau : surverse du canal </a:t>
            </a:r>
          </a:p>
          <a:p>
            <a:pPr algn="ctr"/>
            <a:endParaRPr lang="fr-FR" sz="20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A4606E-A326-4DF6-81AD-0E2DC3E6C137}"/>
              </a:ext>
            </a:extLst>
          </p:cNvPr>
          <p:cNvSpPr txBox="1"/>
          <p:nvPr/>
        </p:nvSpPr>
        <p:spPr>
          <a:xfrm>
            <a:off x="2784248" y="3806790"/>
            <a:ext cx="148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u="sng" dirty="0">
                <a:solidFill>
                  <a:srgbClr val="00B050"/>
                </a:solidFill>
              </a:rPr>
              <a:t>Gestionnaire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110536-66A7-4DBA-BDCC-925001DEE936}"/>
              </a:ext>
            </a:extLst>
          </p:cNvPr>
          <p:cNvSpPr/>
          <p:nvPr/>
        </p:nvSpPr>
        <p:spPr>
          <a:xfrm>
            <a:off x="4535009" y="2004969"/>
            <a:ext cx="1591027" cy="328334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Canal « </a:t>
            </a:r>
            <a:r>
              <a:rPr lang="fr-FR" sz="1600" dirty="0">
                <a:solidFill>
                  <a:schemeClr val="bg1"/>
                </a:solidFill>
              </a:rPr>
              <a:t>assimilé barrage 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En tant qu’infrastructure linéaire retenant un volume d'eau permanent</a:t>
            </a:r>
            <a:r>
              <a:rPr lang="fr-FR" dirty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Rubrique : 3.2.5.0. (AP)  </a:t>
            </a:r>
            <a:endParaRPr lang="fr-FR" sz="1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7112829-23A8-42FB-88FD-94896D650856}"/>
              </a:ext>
            </a:extLst>
          </p:cNvPr>
          <p:cNvSpPr txBox="1"/>
          <p:nvPr/>
        </p:nvSpPr>
        <p:spPr>
          <a:xfrm>
            <a:off x="5906986" y="3756438"/>
            <a:ext cx="148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u="sng" dirty="0">
                <a:solidFill>
                  <a:srgbClr val="FF0000"/>
                </a:solidFill>
              </a:rPr>
              <a:t>EPCI-FP</a:t>
            </a:r>
          </a:p>
        </p:txBody>
      </p:sp>
      <p:sp>
        <p:nvSpPr>
          <p:cNvPr id="32" name="Accolade ouvrante 31">
            <a:extLst>
              <a:ext uri="{FF2B5EF4-FFF2-40B4-BE49-F238E27FC236}">
                <a16:creationId xmlns:a16="http://schemas.microsoft.com/office/drawing/2014/main" id="{345FC450-F899-42C9-A28A-8653724E2286}"/>
              </a:ext>
            </a:extLst>
          </p:cNvPr>
          <p:cNvSpPr/>
          <p:nvPr/>
        </p:nvSpPr>
        <p:spPr>
          <a:xfrm rot="10800000">
            <a:off x="3719441" y="3183113"/>
            <a:ext cx="397934" cy="17509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ccolade ouvrante 33">
            <a:extLst>
              <a:ext uri="{FF2B5EF4-FFF2-40B4-BE49-F238E27FC236}">
                <a16:creationId xmlns:a16="http://schemas.microsoft.com/office/drawing/2014/main" id="{D3343608-845E-4C3E-B6F4-11620442BB6F}"/>
              </a:ext>
            </a:extLst>
          </p:cNvPr>
          <p:cNvSpPr/>
          <p:nvPr/>
        </p:nvSpPr>
        <p:spPr>
          <a:xfrm rot="10800000">
            <a:off x="7025590" y="3065650"/>
            <a:ext cx="397934" cy="17509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AC9FAF-B11B-4EA6-99FD-170745C64BD4}"/>
              </a:ext>
            </a:extLst>
          </p:cNvPr>
          <p:cNvSpPr txBox="1"/>
          <p:nvPr/>
        </p:nvSpPr>
        <p:spPr>
          <a:xfrm>
            <a:off x="4117374" y="1247069"/>
            <a:ext cx="2333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00B050"/>
                </a:solidFill>
              </a:rPr>
              <a:t>Qualification règlementaire « sécurité et sûreté des ouvrages hydrauliques »</a:t>
            </a:r>
            <a:endParaRPr lang="fr-FR" sz="1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E254FF-F3D9-4229-B49C-2D9F9F598C6C}"/>
              </a:ext>
            </a:extLst>
          </p:cNvPr>
          <p:cNvSpPr txBox="1"/>
          <p:nvPr/>
        </p:nvSpPr>
        <p:spPr>
          <a:xfrm>
            <a:off x="1231096" y="1350444"/>
            <a:ext cx="183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00B050"/>
                </a:solidFill>
              </a:rPr>
              <a:t>Statut règlementaire initial</a:t>
            </a:r>
            <a:endParaRPr lang="fr-FR" sz="14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9F0ED83-5778-4328-8425-0601C29826AF}"/>
              </a:ext>
            </a:extLst>
          </p:cNvPr>
          <p:cNvSpPr txBox="1"/>
          <p:nvPr/>
        </p:nvSpPr>
        <p:spPr>
          <a:xfrm>
            <a:off x="7368062" y="1350444"/>
            <a:ext cx="230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00B050"/>
                </a:solidFill>
              </a:rPr>
              <a:t>Qualification règlementaire GEMAPI </a:t>
            </a:r>
            <a:endParaRPr lang="fr-FR" sz="1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7FD1D6-8509-EDAF-8B31-12504F4031AD}"/>
              </a:ext>
            </a:extLst>
          </p:cNvPr>
          <p:cNvSpPr txBox="1"/>
          <p:nvPr/>
        </p:nvSpPr>
        <p:spPr>
          <a:xfrm>
            <a:off x="10572750" y="6484500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01/04/2025</a:t>
            </a:r>
          </a:p>
        </p:txBody>
      </p:sp>
    </p:spTree>
    <p:extLst>
      <p:ext uri="{BB962C8B-B14F-4D97-AF65-F5344CB8AC3E}">
        <p14:creationId xmlns:p14="http://schemas.microsoft.com/office/powerpoint/2010/main" val="12614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00728-976A-4EDC-9FF1-A34AA8D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314134"/>
            <a:ext cx="9995708" cy="11813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/>
              <a:t>L’intégration d’un canal « ouvrage contributif » dans un système d’endiguement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BD19B-FC6F-48CF-82F1-E3EA5D911BFC}"/>
              </a:ext>
            </a:extLst>
          </p:cNvPr>
          <p:cNvSpPr/>
          <p:nvPr/>
        </p:nvSpPr>
        <p:spPr>
          <a:xfrm>
            <a:off x="2458162" y="1858803"/>
            <a:ext cx="6645244" cy="79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orde 5">
            <a:extLst>
              <a:ext uri="{FF2B5EF4-FFF2-40B4-BE49-F238E27FC236}">
                <a16:creationId xmlns:a16="http://schemas.microsoft.com/office/drawing/2014/main" id="{A1C5A22A-60C8-4E42-9EF9-0FC6DA1230E2}"/>
              </a:ext>
            </a:extLst>
          </p:cNvPr>
          <p:cNvSpPr/>
          <p:nvPr/>
        </p:nvSpPr>
        <p:spPr>
          <a:xfrm rot="17531229">
            <a:off x="4374670" y="2037064"/>
            <a:ext cx="1975026" cy="2037460"/>
          </a:xfrm>
          <a:prstGeom prst="chord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788918-3517-44AA-83D4-01104D664244}"/>
              </a:ext>
            </a:extLst>
          </p:cNvPr>
          <p:cNvSpPr txBox="1"/>
          <p:nvPr/>
        </p:nvSpPr>
        <p:spPr>
          <a:xfrm>
            <a:off x="4473623" y="2678443"/>
            <a:ext cx="1765425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Zone protégée </a:t>
            </a:r>
            <a:r>
              <a:rPr lang="fr-FR" sz="1100" dirty="0">
                <a:latin typeface="+mj-lt"/>
              </a:rPr>
              <a:t>(système d’endiguement et niveau de protection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C28503-3896-49C7-B141-DF9A6269E8DC}"/>
              </a:ext>
            </a:extLst>
          </p:cNvPr>
          <p:cNvSpPr txBox="1"/>
          <p:nvPr/>
        </p:nvSpPr>
        <p:spPr>
          <a:xfrm>
            <a:off x="3882854" y="2111023"/>
            <a:ext cx="294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+mj-lt"/>
              </a:rPr>
              <a:t>Canal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2E1F1C-AD6E-4278-839F-98D643D9F935}"/>
              </a:ext>
            </a:extLst>
          </p:cNvPr>
          <p:cNvSpPr txBox="1"/>
          <p:nvPr/>
        </p:nvSpPr>
        <p:spPr>
          <a:xfrm>
            <a:off x="957532" y="4443570"/>
            <a:ext cx="9480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+mj-lt"/>
              </a:rPr>
              <a:t>Le canal en tant qu’ouvrage contributif doit être étudié lors de l’EDD pour fournir les éléments nécessaires à la justification des niveaux (sûreté et de protection). Il faudra procéder à l’ensemble des études et relevés nécessaires si les détails fournis par le gestionnaire ne sont pas suffisants à la justification technique des informations présentes dans l’EDD.</a:t>
            </a:r>
          </a:p>
          <a:p>
            <a:pPr algn="just"/>
            <a:r>
              <a:rPr lang="fr-FR" sz="1600" dirty="0">
                <a:latin typeface="+mj-lt"/>
              </a:rPr>
              <a:t>Evaluation du comportement structurel des ouvrages et de leur fondation vis-à-vis des sollicitations hydrauliques (modélisation mécanique et géotechnique)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6310B8BB-4701-4987-B566-ED6950B961A1}"/>
              </a:ext>
            </a:extLst>
          </p:cNvPr>
          <p:cNvSpPr/>
          <p:nvPr/>
        </p:nvSpPr>
        <p:spPr>
          <a:xfrm rot="5400000">
            <a:off x="6547042" y="3274717"/>
            <a:ext cx="282210" cy="448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68182DF1-9840-4C66-9B66-54358A102651}"/>
              </a:ext>
            </a:extLst>
          </p:cNvPr>
          <p:cNvSpPr/>
          <p:nvPr/>
        </p:nvSpPr>
        <p:spPr>
          <a:xfrm rot="10156421">
            <a:off x="6869203" y="2761103"/>
            <a:ext cx="271604" cy="448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C80A78-5644-4209-9B06-59FACD45A1DE}"/>
              </a:ext>
            </a:extLst>
          </p:cNvPr>
          <p:cNvSpPr txBox="1"/>
          <p:nvPr/>
        </p:nvSpPr>
        <p:spPr>
          <a:xfrm>
            <a:off x="7180192" y="2910109"/>
            <a:ext cx="3342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+mj-lt"/>
              </a:rPr>
              <a:t>La finalité du système d’endiguement converge avec les objectifs de sûreté des ouvrages qui le constituent</a:t>
            </a:r>
          </a:p>
        </p:txBody>
      </p:sp>
      <p:pic>
        <p:nvPicPr>
          <p:cNvPr id="12" name="Image 11" descr="Philippe Marc Avocats se dote d'une nouvelle identité porteuse de sens">
            <a:extLst>
              <a:ext uri="{FF2B5EF4-FFF2-40B4-BE49-F238E27FC236}">
                <a16:creationId xmlns:a16="http://schemas.microsoft.com/office/drawing/2014/main" id="{7AE16B08-FFC9-4238-A230-F682BE62AD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28445" r="17139" b="25201"/>
          <a:stretch/>
        </p:blipFill>
        <p:spPr bwMode="auto">
          <a:xfrm>
            <a:off x="10772775" y="5870343"/>
            <a:ext cx="1162050" cy="593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588BF4-D6A3-0AD2-E2A0-9D49C3874C3B}"/>
              </a:ext>
            </a:extLst>
          </p:cNvPr>
          <p:cNvSpPr txBox="1"/>
          <p:nvPr/>
        </p:nvSpPr>
        <p:spPr>
          <a:xfrm>
            <a:off x="10572750" y="6484500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01/04/2025</a:t>
            </a:r>
          </a:p>
        </p:txBody>
      </p:sp>
    </p:spTree>
    <p:extLst>
      <p:ext uri="{BB962C8B-B14F-4D97-AF65-F5344CB8AC3E}">
        <p14:creationId xmlns:p14="http://schemas.microsoft.com/office/powerpoint/2010/main" val="24936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00728-976A-4EDC-9FF1-A34AA8D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71886"/>
            <a:ext cx="8229600" cy="11813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/>
              <a:t>La disposition temporaire du canal </a:t>
            </a:r>
            <a:br>
              <a:rPr lang="fr-FR" dirty="0"/>
            </a:br>
            <a:r>
              <a:rPr lang="fr-FR" dirty="0"/>
              <a:t>au profit de l’EPCI-FP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BD19B-FC6F-48CF-82F1-E3EA5D911BFC}"/>
              </a:ext>
            </a:extLst>
          </p:cNvPr>
          <p:cNvSpPr/>
          <p:nvPr/>
        </p:nvSpPr>
        <p:spPr>
          <a:xfrm>
            <a:off x="1759256" y="1646500"/>
            <a:ext cx="6645244" cy="79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orde 5">
            <a:extLst>
              <a:ext uri="{FF2B5EF4-FFF2-40B4-BE49-F238E27FC236}">
                <a16:creationId xmlns:a16="http://schemas.microsoft.com/office/drawing/2014/main" id="{A1C5A22A-60C8-4E42-9EF9-0FC6DA1230E2}"/>
              </a:ext>
            </a:extLst>
          </p:cNvPr>
          <p:cNvSpPr/>
          <p:nvPr/>
        </p:nvSpPr>
        <p:spPr>
          <a:xfrm rot="17531229">
            <a:off x="3693160" y="1806583"/>
            <a:ext cx="1975026" cy="2037460"/>
          </a:xfrm>
          <a:prstGeom prst="chord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788918-3517-44AA-83D4-01104D664244}"/>
              </a:ext>
            </a:extLst>
          </p:cNvPr>
          <p:cNvSpPr txBox="1"/>
          <p:nvPr/>
        </p:nvSpPr>
        <p:spPr>
          <a:xfrm>
            <a:off x="3797960" y="2507867"/>
            <a:ext cx="1765425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+mj-lt"/>
              </a:rPr>
              <a:t>Zone protégée </a:t>
            </a:r>
            <a:r>
              <a:rPr lang="fr-FR" sz="1100" dirty="0">
                <a:latin typeface="+mj-lt"/>
              </a:rPr>
              <a:t>(système d’endiguement et niveau de protection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C28503-3896-49C7-B141-DF9A6269E8DC}"/>
              </a:ext>
            </a:extLst>
          </p:cNvPr>
          <p:cNvSpPr txBox="1"/>
          <p:nvPr/>
        </p:nvSpPr>
        <p:spPr>
          <a:xfrm>
            <a:off x="3290979" y="1850136"/>
            <a:ext cx="2946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+mj-lt"/>
              </a:rPr>
              <a:t>Canal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2E1F1C-AD6E-4278-839F-98D643D9F935}"/>
              </a:ext>
            </a:extLst>
          </p:cNvPr>
          <p:cNvSpPr txBox="1"/>
          <p:nvPr/>
        </p:nvSpPr>
        <p:spPr>
          <a:xfrm>
            <a:off x="1171704" y="4244700"/>
            <a:ext cx="8783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+mj-lt"/>
              </a:rPr>
              <a:t>L’EPCI-FP souhaite tirer profit de la fonction de « digue par destination » (barrage au sens règlementaire), dès lors que le réemploi, sous sa responsabilité est raisonnablement possible au plan technique et économique moyennant éventuellement des aménagements.  </a:t>
            </a:r>
          </a:p>
          <a:p>
            <a:pPr algn="just"/>
            <a:endParaRPr lang="fr-FR" sz="1600" dirty="0">
              <a:latin typeface="+mj-lt"/>
            </a:endParaRPr>
          </a:p>
          <a:p>
            <a:pPr algn="just"/>
            <a:r>
              <a:rPr lang="fr-FR" sz="1600" dirty="0">
                <a:latin typeface="+mj-lt"/>
              </a:rPr>
              <a:t>En cas de concurrence d’usages de l’infrastructure, prééminence de l’usage « protection contre les inondations », organisée dans le cadre d’une convention (ouvrage est mis à contribution pour les besoins de la GEMAPI, sous la responsabilité de l’EPCI-FP, et non sous celle de l’exploitant habituel de l’ouvrage). Compensation financière si frais spécifiques. 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6310B8BB-4701-4987-B566-ED6950B961A1}"/>
              </a:ext>
            </a:extLst>
          </p:cNvPr>
          <p:cNvSpPr/>
          <p:nvPr/>
        </p:nvSpPr>
        <p:spPr>
          <a:xfrm rot="5400000">
            <a:off x="6096839" y="2733033"/>
            <a:ext cx="282210" cy="448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C80A78-5644-4209-9B06-59FACD45A1DE}"/>
              </a:ext>
            </a:extLst>
          </p:cNvPr>
          <p:cNvSpPr txBox="1"/>
          <p:nvPr/>
        </p:nvSpPr>
        <p:spPr>
          <a:xfrm>
            <a:off x="6641279" y="2507867"/>
            <a:ext cx="391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+mj-lt"/>
              </a:rPr>
              <a:t>La mise à disposition </a:t>
            </a:r>
            <a:r>
              <a:rPr lang="fr-FR" sz="1600" dirty="0">
                <a:latin typeface="+mj-lt"/>
              </a:rPr>
              <a:t>du canal au profit du gestionnaire du système d’endiguement</a:t>
            </a:r>
            <a:endParaRPr lang="fr-FR" sz="1600" b="1" dirty="0">
              <a:latin typeface="+mj-lt"/>
            </a:endParaRPr>
          </a:p>
        </p:txBody>
      </p:sp>
      <p:pic>
        <p:nvPicPr>
          <p:cNvPr id="11" name="Image 10" descr="Philippe Marc Avocats se dote d'une nouvelle identité porteuse de sens">
            <a:extLst>
              <a:ext uri="{FF2B5EF4-FFF2-40B4-BE49-F238E27FC236}">
                <a16:creationId xmlns:a16="http://schemas.microsoft.com/office/drawing/2014/main" id="{DCCA322C-9091-49C5-BFEB-BCEEC4313A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28445" r="17139" b="25201"/>
          <a:stretch/>
        </p:blipFill>
        <p:spPr bwMode="auto">
          <a:xfrm>
            <a:off x="10772775" y="5870343"/>
            <a:ext cx="1162050" cy="593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FF4FD5-AB56-D01C-E25B-9806E67596E1}"/>
              </a:ext>
            </a:extLst>
          </p:cNvPr>
          <p:cNvSpPr txBox="1"/>
          <p:nvPr/>
        </p:nvSpPr>
        <p:spPr>
          <a:xfrm>
            <a:off x="10572750" y="6484500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01/04/2025</a:t>
            </a:r>
          </a:p>
        </p:txBody>
      </p:sp>
    </p:spTree>
    <p:extLst>
      <p:ext uri="{BB962C8B-B14F-4D97-AF65-F5344CB8AC3E}">
        <p14:creationId xmlns:p14="http://schemas.microsoft.com/office/powerpoint/2010/main" val="42053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E36EED8-48DD-C20F-7600-FCB30E1AC793}"/>
              </a:ext>
            </a:extLst>
          </p:cNvPr>
          <p:cNvSpPr txBox="1"/>
          <p:nvPr/>
        </p:nvSpPr>
        <p:spPr>
          <a:xfrm>
            <a:off x="678525" y="3078071"/>
            <a:ext cx="4623759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Convention </a:t>
            </a:r>
          </a:p>
          <a:p>
            <a:pPr algn="ctr"/>
            <a:r>
              <a:rPr lang="fr-FR" sz="2400" b="1" dirty="0"/>
              <a:t>de mise à disposition</a:t>
            </a:r>
          </a:p>
          <a:p>
            <a:pPr algn="ctr"/>
            <a:endParaRPr lang="fr-FR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4B30222-5D3A-69E9-1467-CDBD9329D7DF}"/>
              </a:ext>
            </a:extLst>
          </p:cNvPr>
          <p:cNvSpPr txBox="1"/>
          <p:nvPr/>
        </p:nvSpPr>
        <p:spPr>
          <a:xfrm>
            <a:off x="7237565" y="2719545"/>
            <a:ext cx="2766373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Convention de superposition d’affectation</a:t>
            </a:r>
          </a:p>
          <a:p>
            <a:pPr algn="ctr"/>
            <a:endParaRPr lang="fr-FR" sz="2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7FCA0E9-6697-876D-3D25-D0AC0E524557}"/>
              </a:ext>
            </a:extLst>
          </p:cNvPr>
          <p:cNvSpPr txBox="1"/>
          <p:nvPr/>
        </p:nvSpPr>
        <p:spPr>
          <a:xfrm>
            <a:off x="678525" y="2719545"/>
            <a:ext cx="246157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Période « normale 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49D534-9A73-D614-CC01-243A8CF612CA}"/>
              </a:ext>
            </a:extLst>
          </p:cNvPr>
          <p:cNvSpPr txBox="1"/>
          <p:nvPr/>
        </p:nvSpPr>
        <p:spPr>
          <a:xfrm>
            <a:off x="3140103" y="2719545"/>
            <a:ext cx="217163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Période « de crise »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54392-7A0C-36A7-3E3A-51B530762A0C}"/>
              </a:ext>
            </a:extLst>
          </p:cNvPr>
          <p:cNvSpPr/>
          <p:nvPr/>
        </p:nvSpPr>
        <p:spPr>
          <a:xfrm>
            <a:off x="10003938" y="3689041"/>
            <a:ext cx="1769810" cy="9694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Usage normal</a:t>
            </a:r>
          </a:p>
          <a:p>
            <a:pPr algn="ctr"/>
            <a:r>
              <a:rPr lang="fr-FR" sz="1200" dirty="0"/>
              <a:t>(navigation)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12D887-8581-E7C3-D32B-A3384571BB80}"/>
              </a:ext>
            </a:extLst>
          </p:cNvPr>
          <p:cNvSpPr/>
          <p:nvPr/>
        </p:nvSpPr>
        <p:spPr>
          <a:xfrm>
            <a:off x="10003937" y="2719545"/>
            <a:ext cx="1769811" cy="9694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Usage complémentaire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83281F6-C4ED-FC45-B786-9F900BD8ED73}"/>
              </a:ext>
            </a:extLst>
          </p:cNvPr>
          <p:cNvSpPr txBox="1"/>
          <p:nvPr/>
        </p:nvSpPr>
        <p:spPr>
          <a:xfrm>
            <a:off x="1686508" y="276045"/>
            <a:ext cx="893260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Deux conventions, deux temporalités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FF38A29-DF7E-4285-D3DC-5C0C594C4BAC}"/>
              </a:ext>
            </a:extLst>
          </p:cNvPr>
          <p:cNvCxnSpPr/>
          <p:nvPr/>
        </p:nvCxnSpPr>
        <p:spPr>
          <a:xfrm>
            <a:off x="6392173" y="983411"/>
            <a:ext cx="0" cy="55640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F38D805-D8E7-D512-DBAC-5713A5442B09}"/>
              </a:ext>
            </a:extLst>
          </p:cNvPr>
          <p:cNvSpPr/>
          <p:nvPr/>
        </p:nvSpPr>
        <p:spPr>
          <a:xfrm>
            <a:off x="8104429" y="5380000"/>
            <a:ext cx="3105506" cy="4744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Superposition d’affectation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B2B465-FE8C-32B8-150C-334B70AF75C3}"/>
              </a:ext>
            </a:extLst>
          </p:cNvPr>
          <p:cNvSpPr/>
          <p:nvPr/>
        </p:nvSpPr>
        <p:spPr>
          <a:xfrm>
            <a:off x="1437651" y="5252836"/>
            <a:ext cx="3105506" cy="4744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Mise à disposition </a:t>
            </a:r>
          </a:p>
        </p:txBody>
      </p:sp>
      <p:sp>
        <p:nvSpPr>
          <p:cNvPr id="29" name="Flèche : double flèche horizontale 28">
            <a:extLst>
              <a:ext uri="{FF2B5EF4-FFF2-40B4-BE49-F238E27FC236}">
                <a16:creationId xmlns:a16="http://schemas.microsoft.com/office/drawing/2014/main" id="{578932A0-C9A9-06F0-9F3C-F632FE4D6965}"/>
              </a:ext>
            </a:extLst>
          </p:cNvPr>
          <p:cNvSpPr/>
          <p:nvPr/>
        </p:nvSpPr>
        <p:spPr>
          <a:xfrm>
            <a:off x="687981" y="3088877"/>
            <a:ext cx="4623757" cy="369332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ouble flèche verticale 29">
            <a:extLst>
              <a:ext uri="{FF2B5EF4-FFF2-40B4-BE49-F238E27FC236}">
                <a16:creationId xmlns:a16="http://schemas.microsoft.com/office/drawing/2014/main" id="{68564629-BC9D-4C04-7170-D0DDDEA8D854}"/>
              </a:ext>
            </a:extLst>
          </p:cNvPr>
          <p:cNvSpPr/>
          <p:nvPr/>
        </p:nvSpPr>
        <p:spPr>
          <a:xfrm>
            <a:off x="9644244" y="2719545"/>
            <a:ext cx="299219" cy="1928186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024CC71-221F-C945-1A7C-5B5C5E4FE558}"/>
              </a:ext>
            </a:extLst>
          </p:cNvPr>
          <p:cNvSpPr txBox="1"/>
          <p:nvPr/>
        </p:nvSpPr>
        <p:spPr>
          <a:xfrm>
            <a:off x="8104429" y="1578957"/>
            <a:ext cx="307963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Temporalité « verticale »</a:t>
            </a:r>
          </a:p>
          <a:p>
            <a:pPr algn="ctr"/>
            <a:r>
              <a:rPr lang="fr-FR" i="1" dirty="0"/>
              <a:t>(coexistence des usages)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A55CBEB-CB05-2D7F-6CBB-210C2E8F1461}"/>
              </a:ext>
            </a:extLst>
          </p:cNvPr>
          <p:cNvSpPr txBox="1"/>
          <p:nvPr/>
        </p:nvSpPr>
        <p:spPr>
          <a:xfrm>
            <a:off x="1686508" y="1578957"/>
            <a:ext cx="307963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Temporalité « horizontale »</a:t>
            </a:r>
          </a:p>
          <a:p>
            <a:pPr algn="ctr"/>
            <a:r>
              <a:rPr lang="fr-FR" i="1" dirty="0"/>
              <a:t>(alternance des usages)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64EC1E4-E2C0-E3B9-7DD6-E715D8122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05" y="5826829"/>
            <a:ext cx="1260615" cy="8915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F8FC6E-1F9F-16FD-638A-6719F75AF143}"/>
              </a:ext>
            </a:extLst>
          </p:cNvPr>
          <p:cNvSpPr txBox="1"/>
          <p:nvPr/>
        </p:nvSpPr>
        <p:spPr>
          <a:xfrm>
            <a:off x="10572750" y="6484500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01/04/2025</a:t>
            </a:r>
          </a:p>
        </p:txBody>
      </p:sp>
    </p:spTree>
    <p:extLst>
      <p:ext uri="{BB962C8B-B14F-4D97-AF65-F5344CB8AC3E}">
        <p14:creationId xmlns:p14="http://schemas.microsoft.com/office/powerpoint/2010/main" val="49705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F481B-54C0-B6EB-3192-191A9A6E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 picture containing nature, water, rain&#10;&#10;Description automatically generated">
            <a:extLst>
              <a:ext uri="{FF2B5EF4-FFF2-40B4-BE49-F238E27FC236}">
                <a16:creationId xmlns:a16="http://schemas.microsoft.com/office/drawing/2014/main" id="{46381A1B-3028-AF51-1C0A-6348C3E90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3" b="-73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BBB3BC-0BE2-B872-266A-E7EE2A7CD2AC}"/>
              </a:ext>
            </a:extLst>
          </p:cNvPr>
          <p:cNvSpPr/>
          <p:nvPr/>
        </p:nvSpPr>
        <p:spPr>
          <a:xfrm>
            <a:off x="1582226" y="1587088"/>
            <a:ext cx="4285203" cy="275906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6D8163D8-E293-F4E1-A6BA-435A66DAAC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5197" r="15414" b="25591"/>
          <a:stretch/>
        </p:blipFill>
        <p:spPr>
          <a:xfrm>
            <a:off x="2169821" y="2047545"/>
            <a:ext cx="3147059" cy="16322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04B267F-31BC-4621-F2BE-98B11C6407AC}"/>
              </a:ext>
            </a:extLst>
          </p:cNvPr>
          <p:cNvSpPr/>
          <p:nvPr/>
        </p:nvSpPr>
        <p:spPr>
          <a:xfrm>
            <a:off x="6324571" y="1600755"/>
            <a:ext cx="4285203" cy="275906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b="1" spc="300" dirty="0">
                <a:solidFill>
                  <a:schemeClr val="bg1"/>
                </a:solidFill>
                <a:ea typeface="+mj-ea"/>
                <a:cs typeface="+mj-cs"/>
              </a:rPr>
              <a:t>Philippe MARC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altLang="fr-FR" b="1" spc="300" dirty="0">
                <a:solidFill>
                  <a:schemeClr val="bg1"/>
                </a:solidFill>
                <a:ea typeface="+mj-ea"/>
                <a:cs typeface="+mj-cs"/>
              </a:rPr>
              <a:t>Avocat à la Cour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altLang="fr-FR" sz="1000" b="1" spc="300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spc="300" dirty="0">
                <a:solidFill>
                  <a:schemeClr val="bg1"/>
                </a:solidFill>
                <a:ea typeface="+mj-ea"/>
                <a:cs typeface="+mj-cs"/>
              </a:rPr>
              <a:t>11 Blvd. des Récollets, </a:t>
            </a:r>
            <a:br>
              <a:rPr lang="fr-FR" sz="1600" spc="300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fr-FR" sz="1600" spc="300" dirty="0">
                <a:solidFill>
                  <a:schemeClr val="bg1"/>
                </a:solidFill>
                <a:ea typeface="+mj-ea"/>
                <a:cs typeface="+mj-cs"/>
              </a:rPr>
              <a:t>Le Belvédère 31400 Toulouse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1000" spc="300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spc="300" dirty="0">
                <a:solidFill>
                  <a:schemeClr val="bg1"/>
                </a:solidFill>
                <a:ea typeface="+mj-ea"/>
                <a:cs typeface="+mj-cs"/>
              </a:rPr>
              <a:t>www.philippemarc.com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FR" sz="1000" spc="300" dirty="0">
              <a:solidFill>
                <a:schemeClr val="bg1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spc="300" dirty="0">
                <a:solidFill>
                  <a:schemeClr val="bg1"/>
                </a:solidFill>
                <a:ea typeface="+mj-ea"/>
                <a:cs typeface="+mj-cs"/>
              </a:rPr>
              <a:t>contact@philippemarc.com </a:t>
            </a:r>
          </a:p>
        </p:txBody>
      </p:sp>
    </p:spTree>
    <p:extLst>
      <p:ext uri="{BB962C8B-B14F-4D97-AF65-F5344CB8AC3E}">
        <p14:creationId xmlns:p14="http://schemas.microsoft.com/office/powerpoint/2010/main" val="3685033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622</Words>
  <Application>Microsoft Office PowerPoint</Application>
  <PresentationFormat>Grand écran</PresentationFormat>
  <Paragraphs>83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L’intégration d’un canal « ouvrage contributif » dans un système d’endiguement </vt:lpstr>
      <vt:lpstr>La disposition temporaire du canal  au profit de l’EPCI-FP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Jean-Philippe ORLANDINI</dc:creator>
  <cp:lastModifiedBy>martin marc antoine</cp:lastModifiedBy>
  <cp:revision>45</cp:revision>
  <dcterms:created xsi:type="dcterms:W3CDTF">2021-04-06T13:25:23Z</dcterms:created>
  <dcterms:modified xsi:type="dcterms:W3CDTF">2025-04-06T18:21:32Z</dcterms:modified>
</cp:coreProperties>
</file>